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Poppins"/>
      <p:regular r:id="rId24"/>
      <p:bold r:id="rId25"/>
      <p:italic r:id="rId26"/>
      <p:boldItalic r:id="rId27"/>
    </p:embeddedFont>
    <p:embeddedFont>
      <p:font typeface="Montserrat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ixovXHqlU//mdkGSOlg+KmrWjS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Poppins-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MontserratMedium-regular.fntdata"/><Relationship Id="rId27" Type="http://schemas.openxmlformats.org/officeDocument/2006/relationships/font" Target="fonts/Poppins-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e5f91530e1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g2e5f91530e1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d78b41d4cc_0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d78b41d4cc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d78b41d4cc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d78b41d4cc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d78b41d4cc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g2d78b41d4c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d78b41d4c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d78b41d4c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e5f91530e1_1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e5f91530e1_1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37fb4289e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2f37fb4289e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f4f7b0e048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2f4f7b0e04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d78b41d4cc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d78b41d4cc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d78b41d4cc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d78b41d4cc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2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5" name="Google Shape;45;p2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2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7" name="Google Shape;47;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3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0" name="Google Shape;5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3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3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4" name="Google Shape;54;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bg>
      <p:bgPr>
        <a:solidFill>
          <a:srgbClr val="BF004C"/>
        </a:solidFill>
      </p:bgPr>
    </p:bg>
    <p:spTree>
      <p:nvGrpSpPr>
        <p:cNvPr id="57" name="Shape 57"/>
        <p:cNvGrpSpPr/>
        <p:nvPr/>
      </p:nvGrpSpPr>
      <p:grpSpPr>
        <a:xfrm>
          <a:off x="0" y="0"/>
          <a:ext cx="0" cy="0"/>
          <a:chOff x="0" y="0"/>
          <a:chExt cx="0" cy="0"/>
        </a:xfrm>
      </p:grpSpPr>
      <p:pic>
        <p:nvPicPr>
          <p:cNvPr id="58" name="Google Shape;58;g158442e34d3_2_453"/>
          <p:cNvPicPr preferRelativeResize="0"/>
          <p:nvPr/>
        </p:nvPicPr>
        <p:blipFill rotWithShape="1">
          <a:blip r:embed="rId2">
            <a:alphaModFix/>
          </a:blip>
          <a:srcRect b="0" l="0" r="0" t="0"/>
          <a:stretch/>
        </p:blipFill>
        <p:spPr>
          <a:xfrm>
            <a:off x="6193082" y="-1228725"/>
            <a:ext cx="1857375" cy="2457449"/>
          </a:xfrm>
          <a:prstGeom prst="rect">
            <a:avLst/>
          </a:prstGeom>
          <a:noFill/>
          <a:ln>
            <a:noFill/>
          </a:ln>
        </p:spPr>
      </p:pic>
      <p:sp>
        <p:nvSpPr>
          <p:cNvPr id="59" name="Google Shape;59;g158442e34d3_2_453"/>
          <p:cNvSpPr/>
          <p:nvPr/>
        </p:nvSpPr>
        <p:spPr>
          <a:xfrm>
            <a:off x="2321169" y="1688122"/>
            <a:ext cx="4511700" cy="1596600"/>
          </a:xfrm>
          <a:prstGeom prst="roundRect">
            <a:avLst>
              <a:gd fmla="val 50000" name="adj"/>
            </a:avLst>
          </a:prstGeom>
          <a:no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 name="Google Shape;60;g158442e34d3_2_453"/>
          <p:cNvSpPr txBox="1"/>
          <p:nvPr>
            <p:ph idx="1" type="body"/>
          </p:nvPr>
        </p:nvSpPr>
        <p:spPr>
          <a:xfrm>
            <a:off x="2633900" y="1897413"/>
            <a:ext cx="3886200" cy="1177800"/>
          </a:xfrm>
          <a:prstGeom prst="rect">
            <a:avLst/>
          </a:prstGeom>
          <a:noFill/>
          <a:ln>
            <a:noFill/>
          </a:ln>
        </p:spPr>
        <p:txBody>
          <a:bodyPr anchorCtr="0" anchor="ctr" bIns="34275" lIns="68575" spcFirstLastPara="1" rIns="68575" wrap="square" tIns="34275">
            <a:normAutofit/>
          </a:bodyPr>
          <a:lstStyle>
            <a:lvl1pPr indent="-228600" lvl="0" marL="457200" algn="ctr">
              <a:lnSpc>
                <a:spcPct val="90000"/>
              </a:lnSpc>
              <a:spcBef>
                <a:spcPts val="1000"/>
              </a:spcBef>
              <a:spcAft>
                <a:spcPts val="0"/>
              </a:spcAft>
              <a:buClr>
                <a:schemeClr val="lt1"/>
              </a:buClr>
              <a:buSzPts val="2100"/>
              <a:buNone/>
              <a:defRPr b="1" sz="2100">
                <a:solidFill>
                  <a:schemeClr val="lt1"/>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500"/>
              </a:spcBef>
              <a:spcAft>
                <a:spcPts val="0"/>
              </a:spcAft>
              <a:buClr>
                <a:schemeClr val="dk1"/>
              </a:buClr>
              <a:buSzPts val="1400"/>
              <a:buChar char="•"/>
              <a:defRPr/>
            </a:lvl8pPr>
            <a:lvl9pPr indent="-317500" lvl="8" marL="4114800" algn="l">
              <a:lnSpc>
                <a:spcPct val="90000"/>
              </a:lnSpc>
              <a:spcBef>
                <a:spcPts val="500"/>
              </a:spcBef>
              <a:spcAft>
                <a:spcPts val="0"/>
              </a:spcAft>
              <a:buClr>
                <a:schemeClr val="dk1"/>
              </a:buClr>
              <a:buSzPts val="1400"/>
              <a:buChar char="•"/>
              <a:defRPr/>
            </a:lvl9pPr>
          </a:lstStyle>
          <a:p/>
        </p:txBody>
      </p:sp>
      <p:pic>
        <p:nvPicPr>
          <p:cNvPr id="61" name="Google Shape;61;g158442e34d3_2_453"/>
          <p:cNvPicPr preferRelativeResize="0"/>
          <p:nvPr/>
        </p:nvPicPr>
        <p:blipFill rotWithShape="1">
          <a:blip r:embed="rId3">
            <a:alphaModFix amt="20000"/>
          </a:blip>
          <a:srcRect b="0" l="0" r="0" t="0"/>
          <a:stretch/>
        </p:blipFill>
        <p:spPr>
          <a:xfrm>
            <a:off x="135548" y="133350"/>
            <a:ext cx="819150" cy="4876800"/>
          </a:xfrm>
          <a:prstGeom prst="rect">
            <a:avLst/>
          </a:prstGeom>
          <a:noFill/>
          <a:ln>
            <a:noFill/>
          </a:ln>
        </p:spPr>
      </p:pic>
      <p:sp>
        <p:nvSpPr>
          <p:cNvPr id="62" name="Google Shape;62;g158442e34d3_2_453"/>
          <p:cNvSpPr txBox="1"/>
          <p:nvPr>
            <p:ph type="title"/>
          </p:nvPr>
        </p:nvSpPr>
        <p:spPr>
          <a:xfrm>
            <a:off x="7015163" y="252872"/>
            <a:ext cx="1017600" cy="7989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3" name="Shape 13"/>
        <p:cNvGrpSpPr/>
        <p:nvPr/>
      </p:nvGrpSpPr>
      <p:grpSpPr>
        <a:xfrm>
          <a:off x="0" y="0"/>
          <a:ext cx="0" cy="0"/>
          <a:chOff x="0" y="0"/>
          <a:chExt cx="0" cy="0"/>
        </a:xfrm>
      </p:grpSpPr>
      <p:sp>
        <p:nvSpPr>
          <p:cNvPr id="14" name="Google Shape;14;p6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6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 name="Google Shape;16;p6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6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6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23" name="Shape 2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2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2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7" name="Google Shape;37;p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2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1" name="Google Shape;4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chat.whatsapp.com/FbOeKHMO9coFk9iROhO7AC"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4.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4.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hyperlink" Target="http://drive.google.com/file/d/1vuenLST0YEmNf1z5VAXc0ykeOzKIIjHU/view" TargetMode="External"/><Relationship Id="rId6"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5.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5.png"/></Relationships>
</file>

<file path=ppt/slides/_rels/slide6.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26.png"/><Relationship Id="rId13" Type="http://schemas.openxmlformats.org/officeDocument/2006/relationships/image" Target="../media/image18.png"/><Relationship Id="rId12"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6.png"/><Relationship Id="rId15" Type="http://schemas.openxmlformats.org/officeDocument/2006/relationships/image" Target="../media/image23.png"/><Relationship Id="rId14"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21.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hyperlink" Target="http://bit.ly/4gKNYpx" TargetMode="External"/><Relationship Id="rId6" Type="http://schemas.openxmlformats.org/officeDocument/2006/relationships/image" Target="../media/image28.png"/><Relationship Id="rId7"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7.jpg"/><Relationship Id="rId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e5f91530e1_1_2"/>
          <p:cNvSpPr/>
          <p:nvPr/>
        </p:nvSpPr>
        <p:spPr>
          <a:xfrm>
            <a:off x="1900" y="-5700"/>
            <a:ext cx="9144000" cy="5143500"/>
          </a:xfrm>
          <a:prstGeom prst="rect">
            <a:avLst/>
          </a:prstGeom>
          <a:solidFill>
            <a:srgbClr val="1E19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2e5f91530e1_1_2"/>
          <p:cNvSpPr txBox="1"/>
          <p:nvPr/>
        </p:nvSpPr>
        <p:spPr>
          <a:xfrm>
            <a:off x="365697" y="247963"/>
            <a:ext cx="4390500" cy="561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3200"/>
              <a:buFont typeface="Arial"/>
              <a:buNone/>
            </a:pPr>
            <a:r>
              <a:rPr b="1" i="1" lang="es" sz="3200" u="none" cap="none" strike="noStrike">
                <a:solidFill>
                  <a:srgbClr val="F2F2F2"/>
                </a:solidFill>
                <a:latin typeface="Montserrat"/>
                <a:ea typeface="Montserrat"/>
                <a:cs typeface="Montserrat"/>
                <a:sym typeface="Montserrat"/>
              </a:rPr>
              <a:t>Campaña:</a:t>
            </a:r>
            <a:endParaRPr b="0" i="1" sz="1400" u="none" cap="none" strike="noStrike">
              <a:solidFill>
                <a:srgbClr val="F2F2F2"/>
              </a:solidFill>
              <a:latin typeface="Arial"/>
              <a:ea typeface="Arial"/>
              <a:cs typeface="Arial"/>
              <a:sym typeface="Arial"/>
            </a:endParaRPr>
          </a:p>
        </p:txBody>
      </p:sp>
      <p:pic>
        <p:nvPicPr>
          <p:cNvPr id="69" name="Google Shape;69;g2e5f91530e1_1_2"/>
          <p:cNvPicPr preferRelativeResize="0"/>
          <p:nvPr/>
        </p:nvPicPr>
        <p:blipFill rotWithShape="1">
          <a:blip r:embed="rId3">
            <a:alphaModFix/>
          </a:blip>
          <a:srcRect b="0" l="0" r="0" t="0"/>
          <a:stretch/>
        </p:blipFill>
        <p:spPr>
          <a:xfrm>
            <a:off x="6433750" y="218944"/>
            <a:ext cx="2418926" cy="604725"/>
          </a:xfrm>
          <a:prstGeom prst="rect">
            <a:avLst/>
          </a:prstGeom>
          <a:noFill/>
          <a:ln>
            <a:noFill/>
          </a:ln>
        </p:spPr>
      </p:pic>
      <p:pic>
        <p:nvPicPr>
          <p:cNvPr id="70" name="Google Shape;70;g2e5f91530e1_1_2"/>
          <p:cNvPicPr preferRelativeResize="0"/>
          <p:nvPr/>
        </p:nvPicPr>
        <p:blipFill rotWithShape="1">
          <a:blip r:embed="rId4">
            <a:alphaModFix/>
          </a:blip>
          <a:srcRect b="0" l="0" r="0" t="0"/>
          <a:stretch/>
        </p:blipFill>
        <p:spPr>
          <a:xfrm>
            <a:off x="1900" y="0"/>
            <a:ext cx="1711677" cy="197500"/>
          </a:xfrm>
          <a:prstGeom prst="rect">
            <a:avLst/>
          </a:prstGeom>
          <a:noFill/>
          <a:ln>
            <a:noFill/>
          </a:ln>
        </p:spPr>
      </p:pic>
      <p:pic>
        <p:nvPicPr>
          <p:cNvPr id="71" name="Google Shape;71;g2e5f91530e1_1_2"/>
          <p:cNvPicPr preferRelativeResize="0"/>
          <p:nvPr/>
        </p:nvPicPr>
        <p:blipFill rotWithShape="1">
          <a:blip r:embed="rId4">
            <a:alphaModFix/>
          </a:blip>
          <a:srcRect b="0" l="0" r="0" t="0"/>
          <a:stretch/>
        </p:blipFill>
        <p:spPr>
          <a:xfrm rot="10800000">
            <a:off x="5093221" y="2743474"/>
            <a:ext cx="1711625" cy="197500"/>
          </a:xfrm>
          <a:prstGeom prst="rect">
            <a:avLst/>
          </a:prstGeom>
          <a:noFill/>
          <a:ln>
            <a:noFill/>
          </a:ln>
        </p:spPr>
      </p:pic>
      <p:pic>
        <p:nvPicPr>
          <p:cNvPr id="72" name="Google Shape;72;g2e5f91530e1_1_2"/>
          <p:cNvPicPr preferRelativeResize="0"/>
          <p:nvPr/>
        </p:nvPicPr>
        <p:blipFill rotWithShape="1">
          <a:blip r:embed="rId5">
            <a:alphaModFix/>
          </a:blip>
          <a:srcRect b="0" l="0" r="0" t="0"/>
          <a:stretch/>
        </p:blipFill>
        <p:spPr>
          <a:xfrm>
            <a:off x="2328879" y="1656850"/>
            <a:ext cx="4150087" cy="1026338"/>
          </a:xfrm>
          <a:prstGeom prst="rect">
            <a:avLst/>
          </a:prstGeom>
          <a:noFill/>
          <a:ln>
            <a:noFill/>
          </a:ln>
        </p:spPr>
      </p:pic>
      <p:sp>
        <p:nvSpPr>
          <p:cNvPr id="73" name="Google Shape;73;g2e5f91530e1_1_2"/>
          <p:cNvSpPr txBox="1"/>
          <p:nvPr/>
        </p:nvSpPr>
        <p:spPr>
          <a:xfrm>
            <a:off x="1373625" y="3416581"/>
            <a:ext cx="6060600" cy="63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300"/>
              <a:buFont typeface="Arial"/>
              <a:buNone/>
            </a:pPr>
            <a:r>
              <a:rPr b="1" i="0" lang="es" sz="2900" u="none" cap="none" strike="noStrike">
                <a:solidFill>
                  <a:schemeClr val="lt1"/>
                </a:solidFill>
                <a:latin typeface="Montserrat"/>
                <a:ea typeface="Montserrat"/>
                <a:cs typeface="Montserrat"/>
                <a:sym typeface="Montserrat"/>
              </a:rPr>
              <a:t>la cura es más difícil</a:t>
            </a:r>
            <a:endParaRPr b="1" i="0" sz="2900" u="none" cap="none" strike="noStrike">
              <a:solidFill>
                <a:schemeClr val="lt1"/>
              </a:solidFill>
              <a:latin typeface="Montserrat"/>
              <a:ea typeface="Montserrat"/>
              <a:cs typeface="Montserrat"/>
              <a:sym typeface="Montserrat"/>
            </a:endParaRPr>
          </a:p>
        </p:txBody>
      </p:sp>
      <p:sp>
        <p:nvSpPr>
          <p:cNvPr id="74" name="Google Shape;74;g2e5f91530e1_1_2"/>
          <p:cNvSpPr txBox="1"/>
          <p:nvPr/>
        </p:nvSpPr>
        <p:spPr>
          <a:xfrm>
            <a:off x="1371871" y="3001244"/>
            <a:ext cx="6060600" cy="50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300"/>
              <a:buFont typeface="Arial"/>
              <a:buNone/>
            </a:pPr>
            <a:r>
              <a:rPr b="1" i="0" lang="es" sz="2900" u="none" cap="none" strike="noStrike">
                <a:solidFill>
                  <a:schemeClr val="lt1"/>
                </a:solidFill>
                <a:latin typeface="Montserrat"/>
                <a:ea typeface="Montserrat"/>
                <a:cs typeface="Montserrat"/>
                <a:sym typeface="Montserrat"/>
              </a:rPr>
              <a:t>Sin alimentos,</a:t>
            </a:r>
            <a:endParaRPr b="1" i="0" sz="2900" u="none" cap="none" strike="noStrike">
              <a:solidFill>
                <a:schemeClr val="lt1"/>
              </a:solidFill>
              <a:latin typeface="Montserrat"/>
              <a:ea typeface="Montserrat"/>
              <a:cs typeface="Montserrat"/>
              <a:sym typeface="Montserrat"/>
            </a:endParaRPr>
          </a:p>
        </p:txBody>
      </p:sp>
      <p:pic>
        <p:nvPicPr>
          <p:cNvPr id="75" name="Google Shape;75;g2e5f91530e1_1_2"/>
          <p:cNvPicPr preferRelativeResize="0"/>
          <p:nvPr/>
        </p:nvPicPr>
        <p:blipFill rotWithShape="1">
          <a:blip r:embed="rId4">
            <a:alphaModFix/>
          </a:blip>
          <a:srcRect b="0" l="0" r="0" t="0"/>
          <a:stretch/>
        </p:blipFill>
        <p:spPr>
          <a:xfrm rot="10800000">
            <a:off x="7434225" y="4940300"/>
            <a:ext cx="1711677" cy="197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d78b41d4cc_0_168"/>
          <p:cNvSpPr/>
          <p:nvPr/>
        </p:nvSpPr>
        <p:spPr>
          <a:xfrm>
            <a:off x="0" y="0"/>
            <a:ext cx="9207600" cy="5143500"/>
          </a:xfrm>
          <a:prstGeom prst="rect">
            <a:avLst/>
          </a:prstGeom>
          <a:solidFill>
            <a:srgbClr val="1E19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d78b41d4cc_0_168"/>
          <p:cNvSpPr/>
          <p:nvPr/>
        </p:nvSpPr>
        <p:spPr>
          <a:xfrm>
            <a:off x="281125" y="3499150"/>
            <a:ext cx="8465100" cy="1343400"/>
          </a:xfrm>
          <a:prstGeom prst="roundRect">
            <a:avLst>
              <a:gd fmla="val 16667" name="adj"/>
            </a:avLst>
          </a:prstGeom>
          <a:noFill/>
          <a:ln cap="flat" cmpd="sng" w="19050">
            <a:solidFill>
              <a:srgbClr val="E4148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t/>
            </a:r>
            <a:endParaRPr b="0" i="0" sz="1800" u="none" cap="none" strike="noStrike">
              <a:solidFill>
                <a:srgbClr val="2A476F"/>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t/>
            </a:r>
            <a:endParaRPr b="1" i="0" sz="1800" u="none" cap="none" strike="noStrike">
              <a:solidFill>
                <a:srgbClr val="2A476F"/>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86" name="Google Shape;186;g2d78b41d4cc_0_168"/>
          <p:cNvSpPr txBox="1"/>
          <p:nvPr/>
        </p:nvSpPr>
        <p:spPr>
          <a:xfrm flipH="1">
            <a:off x="3098600" y="992550"/>
            <a:ext cx="318000" cy="300000"/>
          </a:xfrm>
          <a:prstGeom prst="rect">
            <a:avLst/>
          </a:prstGeom>
          <a:noFill/>
          <a:ln cap="flat" cmpd="sng" w="9525">
            <a:solidFill>
              <a:srgbClr val="E41482"/>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2F2F2"/>
                </a:solidFill>
                <a:latin typeface="Montserrat"/>
                <a:ea typeface="Montserrat"/>
                <a:cs typeface="Montserrat"/>
                <a:sym typeface="Montserrat"/>
              </a:rPr>
              <a:t>3</a:t>
            </a:r>
            <a:endParaRPr b="1" i="0" sz="1500" u="none" cap="none" strike="noStrike">
              <a:solidFill>
                <a:srgbClr val="F2F2F2"/>
              </a:solidFill>
              <a:latin typeface="Montserrat"/>
              <a:ea typeface="Montserrat"/>
              <a:cs typeface="Montserrat"/>
              <a:sym typeface="Montserrat"/>
            </a:endParaRPr>
          </a:p>
        </p:txBody>
      </p:sp>
      <p:sp>
        <p:nvSpPr>
          <p:cNvPr id="187" name="Google Shape;187;g2d78b41d4cc_0_168"/>
          <p:cNvSpPr txBox="1"/>
          <p:nvPr/>
        </p:nvSpPr>
        <p:spPr>
          <a:xfrm>
            <a:off x="528709" y="992515"/>
            <a:ext cx="360600" cy="300000"/>
          </a:xfrm>
          <a:prstGeom prst="rect">
            <a:avLst/>
          </a:prstGeom>
          <a:noFill/>
          <a:ln cap="flat" cmpd="sng" w="9525">
            <a:solidFill>
              <a:srgbClr val="E41482"/>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2F2F2"/>
                </a:solidFill>
                <a:latin typeface="Montserrat"/>
                <a:ea typeface="Montserrat"/>
                <a:cs typeface="Montserrat"/>
                <a:sym typeface="Montserrat"/>
              </a:rPr>
              <a:t>1</a:t>
            </a:r>
            <a:endParaRPr b="1" i="0" sz="1500" u="none" cap="none" strike="noStrike">
              <a:solidFill>
                <a:srgbClr val="F2F2F2"/>
              </a:solidFill>
              <a:latin typeface="Montserrat"/>
              <a:ea typeface="Montserrat"/>
              <a:cs typeface="Montserrat"/>
              <a:sym typeface="Montserrat"/>
            </a:endParaRPr>
          </a:p>
        </p:txBody>
      </p:sp>
      <p:sp>
        <p:nvSpPr>
          <p:cNvPr id="188" name="Google Shape;188;g2d78b41d4cc_0_168"/>
          <p:cNvSpPr txBox="1"/>
          <p:nvPr/>
        </p:nvSpPr>
        <p:spPr>
          <a:xfrm>
            <a:off x="124000" y="1444100"/>
            <a:ext cx="1170000" cy="1831500"/>
          </a:xfrm>
          <a:prstGeom prst="rect">
            <a:avLst/>
          </a:prstGeom>
          <a:noFill/>
          <a:ln>
            <a:noFill/>
          </a:ln>
        </p:spPr>
        <p:txBody>
          <a:bodyPr anchorCtr="0" anchor="t" bIns="68550" lIns="68550" spcFirstLastPara="1" rIns="68550" wrap="square" tIns="68550">
            <a:spAutoFit/>
          </a:bodyPr>
          <a:lstStyle/>
          <a:p>
            <a:pPr indent="0" lvl="0" marL="85725" marR="0" rtl="0" algn="ctr">
              <a:lnSpc>
                <a:spcPct val="100000"/>
              </a:lnSpc>
              <a:spcBef>
                <a:spcPts val="0"/>
              </a:spcBef>
              <a:spcAft>
                <a:spcPts val="0"/>
              </a:spcAft>
              <a:buClr>
                <a:srgbClr val="000000"/>
              </a:buClr>
              <a:buSzPts val="900"/>
              <a:buFont typeface="Arial"/>
              <a:buNone/>
            </a:pPr>
            <a:r>
              <a:rPr b="0" i="0" lang="es" sz="900" u="none" cap="none" strike="noStrike">
                <a:solidFill>
                  <a:schemeClr val="lt1"/>
                </a:solidFill>
                <a:highlight>
                  <a:srgbClr val="E41482"/>
                </a:highlight>
                <a:latin typeface="Montserrat Medium"/>
                <a:ea typeface="Montserrat Medium"/>
                <a:cs typeface="Montserrat Medium"/>
                <a:sym typeface="Montserrat Medium"/>
              </a:rPr>
              <a:t>Semana 1</a:t>
            </a:r>
            <a:endParaRPr b="0" i="0" sz="900" u="none" cap="none" strike="noStrike">
              <a:solidFill>
                <a:schemeClr val="lt1"/>
              </a:solidFill>
              <a:highlight>
                <a:srgbClr val="E41482"/>
              </a:highlight>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900"/>
              <a:buFont typeface="Arial"/>
              <a:buNone/>
            </a:pPr>
            <a:br>
              <a:rPr b="0" i="0" lang="es" sz="900" u="none" cap="none" strike="noStrike">
                <a:solidFill>
                  <a:schemeClr val="lt1"/>
                </a:solidFill>
                <a:latin typeface="Montserrat Medium"/>
                <a:ea typeface="Montserrat Medium"/>
                <a:cs typeface="Montserrat Medium"/>
                <a:sym typeface="Montserrat Medium"/>
              </a:rPr>
            </a:br>
            <a:r>
              <a:rPr b="0" i="0" lang="es" sz="800" u="none" cap="none" strike="noStrike">
                <a:solidFill>
                  <a:schemeClr val="lt1"/>
                </a:solidFill>
                <a:latin typeface="Montserrat Medium"/>
                <a:ea typeface="Montserrat Medium"/>
                <a:cs typeface="Montserrat Medium"/>
                <a:sym typeface="Montserrat Medium"/>
              </a:rPr>
              <a:t>Lanzamiento digital de campaña con las portadas , video de lanzamiento, </a:t>
            </a:r>
            <a:r>
              <a:rPr lang="es" sz="800">
                <a:solidFill>
                  <a:schemeClr val="lt1"/>
                </a:solidFill>
                <a:latin typeface="Montserrat Medium"/>
                <a:ea typeface="Montserrat Medium"/>
                <a:cs typeface="Montserrat Medium"/>
                <a:sym typeface="Montserrat Medium"/>
              </a:rPr>
              <a:t>infografía</a:t>
            </a:r>
            <a:r>
              <a:rPr b="0" i="0" lang="es" sz="800" u="none" cap="none" strike="noStrike">
                <a:solidFill>
                  <a:schemeClr val="lt1"/>
                </a:solidFill>
                <a:latin typeface="Montserrat Medium"/>
                <a:ea typeface="Montserrat Medium"/>
                <a:cs typeface="Montserrat Medium"/>
                <a:sym typeface="Montserrat Medium"/>
              </a:rPr>
              <a:t> semana 1</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chemeClr val="dk1"/>
              </a:buClr>
              <a:buSzPts val="1100"/>
              <a:buFont typeface="Arial"/>
              <a:buNone/>
            </a:pPr>
            <a:r>
              <a:rPr b="0" i="0" lang="es" sz="800" u="none" cap="none" strike="noStrike">
                <a:solidFill>
                  <a:schemeClr val="lt1"/>
                </a:solidFill>
                <a:latin typeface="Montserrat Medium"/>
                <a:ea typeface="Montserrat Medium"/>
                <a:cs typeface="Montserrat Medium"/>
                <a:sym typeface="Montserrat Medium"/>
              </a:rPr>
              <a:t>Comunicados de prensa </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Medium"/>
              <a:ea typeface="Montserrat Medium"/>
              <a:cs typeface="Montserrat Medium"/>
              <a:sym typeface="Montserrat Medium"/>
            </a:endParaRPr>
          </a:p>
        </p:txBody>
      </p:sp>
      <p:sp>
        <p:nvSpPr>
          <p:cNvPr id="189" name="Google Shape;189;g2d78b41d4cc_0_168"/>
          <p:cNvSpPr txBox="1"/>
          <p:nvPr/>
        </p:nvSpPr>
        <p:spPr>
          <a:xfrm>
            <a:off x="1755285" y="1010212"/>
            <a:ext cx="360600" cy="300000"/>
          </a:xfrm>
          <a:prstGeom prst="rect">
            <a:avLst/>
          </a:prstGeom>
          <a:noFill/>
          <a:ln cap="flat" cmpd="sng" w="9525">
            <a:solidFill>
              <a:srgbClr val="E41482"/>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2F2F2"/>
                </a:solidFill>
                <a:latin typeface="Montserrat"/>
                <a:ea typeface="Montserrat"/>
                <a:cs typeface="Montserrat"/>
                <a:sym typeface="Montserrat"/>
              </a:rPr>
              <a:t>2</a:t>
            </a:r>
            <a:endParaRPr b="1" i="0" sz="1500" u="none" cap="none" strike="noStrike">
              <a:solidFill>
                <a:srgbClr val="F2F2F2"/>
              </a:solidFill>
              <a:latin typeface="Montserrat"/>
              <a:ea typeface="Montserrat"/>
              <a:cs typeface="Montserrat"/>
              <a:sym typeface="Montserrat"/>
            </a:endParaRPr>
          </a:p>
        </p:txBody>
      </p:sp>
      <p:sp>
        <p:nvSpPr>
          <p:cNvPr id="190" name="Google Shape;190;g2d78b41d4cc_0_168"/>
          <p:cNvSpPr txBox="1"/>
          <p:nvPr/>
        </p:nvSpPr>
        <p:spPr>
          <a:xfrm>
            <a:off x="5331526" y="1010202"/>
            <a:ext cx="360600" cy="300000"/>
          </a:xfrm>
          <a:prstGeom prst="rect">
            <a:avLst/>
          </a:prstGeom>
          <a:noFill/>
          <a:ln cap="flat" cmpd="sng" w="9525">
            <a:solidFill>
              <a:srgbClr val="E41482"/>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2F2F2"/>
                </a:solidFill>
                <a:latin typeface="Montserrat"/>
                <a:ea typeface="Montserrat"/>
                <a:cs typeface="Montserrat"/>
                <a:sym typeface="Montserrat"/>
              </a:rPr>
              <a:t>5</a:t>
            </a:r>
            <a:endParaRPr b="1" i="0" sz="1500" u="none" cap="none" strike="noStrike">
              <a:solidFill>
                <a:srgbClr val="F2F2F2"/>
              </a:solidFill>
              <a:latin typeface="Montserrat"/>
              <a:ea typeface="Montserrat"/>
              <a:cs typeface="Montserrat"/>
              <a:sym typeface="Montserrat"/>
            </a:endParaRPr>
          </a:p>
        </p:txBody>
      </p:sp>
      <p:sp>
        <p:nvSpPr>
          <p:cNvPr id="191" name="Google Shape;191;g2d78b41d4cc_0_168"/>
          <p:cNvSpPr txBox="1"/>
          <p:nvPr/>
        </p:nvSpPr>
        <p:spPr>
          <a:xfrm>
            <a:off x="4284145" y="993665"/>
            <a:ext cx="318000" cy="300000"/>
          </a:xfrm>
          <a:prstGeom prst="rect">
            <a:avLst/>
          </a:prstGeom>
          <a:noFill/>
          <a:ln cap="flat" cmpd="sng" w="9525">
            <a:solidFill>
              <a:srgbClr val="E41482"/>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2F2F2"/>
                </a:solidFill>
                <a:latin typeface="Montserrat"/>
                <a:ea typeface="Montserrat"/>
                <a:cs typeface="Montserrat"/>
                <a:sym typeface="Montserrat"/>
              </a:rPr>
              <a:t>4</a:t>
            </a:r>
            <a:endParaRPr b="1" i="0" sz="1500" u="none" cap="none" strike="noStrike">
              <a:solidFill>
                <a:srgbClr val="F2F2F2"/>
              </a:solidFill>
              <a:latin typeface="Montserrat"/>
              <a:ea typeface="Montserrat"/>
              <a:cs typeface="Montserrat"/>
              <a:sym typeface="Montserrat"/>
            </a:endParaRPr>
          </a:p>
        </p:txBody>
      </p:sp>
      <p:sp>
        <p:nvSpPr>
          <p:cNvPr id="192" name="Google Shape;192;g2d78b41d4cc_0_168"/>
          <p:cNvSpPr txBox="1"/>
          <p:nvPr/>
        </p:nvSpPr>
        <p:spPr>
          <a:xfrm>
            <a:off x="6288833" y="992525"/>
            <a:ext cx="360600" cy="300000"/>
          </a:xfrm>
          <a:prstGeom prst="rect">
            <a:avLst/>
          </a:prstGeom>
          <a:noFill/>
          <a:ln cap="flat" cmpd="sng" w="9525">
            <a:solidFill>
              <a:srgbClr val="E41482"/>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2F2F2"/>
                </a:solidFill>
                <a:latin typeface="Montserrat"/>
                <a:ea typeface="Montserrat"/>
                <a:cs typeface="Montserrat"/>
                <a:sym typeface="Montserrat"/>
              </a:rPr>
              <a:t>6</a:t>
            </a:r>
            <a:endParaRPr b="1" i="0" sz="1500" u="none" cap="none" strike="noStrike">
              <a:solidFill>
                <a:srgbClr val="F2F2F2"/>
              </a:solidFill>
              <a:latin typeface="Montserrat"/>
              <a:ea typeface="Montserrat"/>
              <a:cs typeface="Montserrat"/>
              <a:sym typeface="Montserrat"/>
            </a:endParaRPr>
          </a:p>
        </p:txBody>
      </p:sp>
      <p:sp>
        <p:nvSpPr>
          <p:cNvPr id="193" name="Google Shape;193;g2d78b41d4cc_0_168"/>
          <p:cNvSpPr txBox="1"/>
          <p:nvPr/>
        </p:nvSpPr>
        <p:spPr>
          <a:xfrm>
            <a:off x="7242395" y="1010100"/>
            <a:ext cx="360600" cy="300000"/>
          </a:xfrm>
          <a:prstGeom prst="rect">
            <a:avLst/>
          </a:prstGeom>
          <a:noFill/>
          <a:ln cap="flat" cmpd="sng" w="9525">
            <a:solidFill>
              <a:srgbClr val="E41482"/>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2F2F2"/>
                </a:solidFill>
                <a:latin typeface="Montserrat"/>
                <a:ea typeface="Montserrat"/>
                <a:cs typeface="Montserrat"/>
                <a:sym typeface="Montserrat"/>
              </a:rPr>
              <a:t>7</a:t>
            </a:r>
            <a:endParaRPr b="1" i="0" sz="1500" u="none" cap="none" strike="noStrike">
              <a:solidFill>
                <a:srgbClr val="F2F2F2"/>
              </a:solidFill>
              <a:latin typeface="Montserrat"/>
              <a:ea typeface="Montserrat"/>
              <a:cs typeface="Montserrat"/>
              <a:sym typeface="Montserrat"/>
            </a:endParaRPr>
          </a:p>
        </p:txBody>
      </p:sp>
      <p:sp>
        <p:nvSpPr>
          <p:cNvPr id="194" name="Google Shape;194;g2d78b41d4cc_0_168"/>
          <p:cNvSpPr txBox="1"/>
          <p:nvPr/>
        </p:nvSpPr>
        <p:spPr>
          <a:xfrm>
            <a:off x="8227258" y="1010212"/>
            <a:ext cx="360600" cy="300000"/>
          </a:xfrm>
          <a:prstGeom prst="rect">
            <a:avLst/>
          </a:prstGeom>
          <a:noFill/>
          <a:ln cap="flat" cmpd="sng" w="9525">
            <a:solidFill>
              <a:srgbClr val="E41482"/>
            </a:solidFill>
            <a:prstDash val="solid"/>
            <a:round/>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2F2F2"/>
                </a:solidFill>
                <a:latin typeface="Montserrat"/>
                <a:ea typeface="Montserrat"/>
                <a:cs typeface="Montserrat"/>
                <a:sym typeface="Montserrat"/>
              </a:rPr>
              <a:t>8</a:t>
            </a:r>
            <a:endParaRPr b="1" i="0" sz="1500" u="none" cap="none" strike="noStrike">
              <a:solidFill>
                <a:srgbClr val="F2F2F2"/>
              </a:solidFill>
              <a:latin typeface="Montserrat"/>
              <a:ea typeface="Montserrat"/>
              <a:cs typeface="Montserrat"/>
              <a:sym typeface="Montserrat"/>
            </a:endParaRPr>
          </a:p>
        </p:txBody>
      </p:sp>
      <p:sp>
        <p:nvSpPr>
          <p:cNvPr id="195" name="Google Shape;195;g2d78b41d4cc_0_168"/>
          <p:cNvSpPr txBox="1"/>
          <p:nvPr/>
        </p:nvSpPr>
        <p:spPr>
          <a:xfrm>
            <a:off x="2598950" y="1449050"/>
            <a:ext cx="1317300" cy="2093400"/>
          </a:xfrm>
          <a:prstGeom prst="rect">
            <a:avLst/>
          </a:prstGeom>
          <a:noFill/>
          <a:ln>
            <a:noFill/>
          </a:ln>
        </p:spPr>
        <p:txBody>
          <a:bodyPr anchorCtr="0" anchor="t" bIns="68550" lIns="68550" spcFirstLastPara="1" rIns="68550" wrap="square" tIns="68550">
            <a:spAutoFit/>
          </a:bodyPr>
          <a:lstStyle/>
          <a:p>
            <a:pPr indent="0" lvl="0" marL="85725" marR="0" rtl="0" algn="ctr">
              <a:lnSpc>
                <a:spcPct val="100000"/>
              </a:lnSpc>
              <a:spcBef>
                <a:spcPts val="0"/>
              </a:spcBef>
              <a:spcAft>
                <a:spcPts val="0"/>
              </a:spcAft>
              <a:buClr>
                <a:srgbClr val="000000"/>
              </a:buClr>
              <a:buSzPts val="900"/>
              <a:buFont typeface="Arial"/>
              <a:buNone/>
            </a:pPr>
            <a:r>
              <a:rPr b="0" i="0" lang="es" sz="900" u="none" cap="none" strike="noStrike">
                <a:solidFill>
                  <a:schemeClr val="lt1"/>
                </a:solidFill>
                <a:highlight>
                  <a:srgbClr val="E41482"/>
                </a:highlight>
                <a:latin typeface="Montserrat Medium"/>
                <a:ea typeface="Montserrat Medium"/>
                <a:cs typeface="Montserrat Medium"/>
                <a:sym typeface="Montserrat Medium"/>
              </a:rPr>
              <a:t>Semana 3</a:t>
            </a:r>
            <a:br>
              <a:rPr b="0" i="0" lang="es" sz="900" u="none" cap="none" strike="noStrike">
                <a:solidFill>
                  <a:schemeClr val="lt1"/>
                </a:solidFill>
                <a:latin typeface="Montserrat Medium"/>
                <a:ea typeface="Montserrat Medium"/>
                <a:cs typeface="Montserrat Medium"/>
                <a:sym typeface="Montserrat Medium"/>
              </a:rPr>
            </a:br>
            <a:br>
              <a:rPr b="0" i="0" lang="es" sz="800" u="none" cap="none" strike="noStrike">
                <a:solidFill>
                  <a:schemeClr val="lt1"/>
                </a:solidFill>
                <a:latin typeface="Montserrat Medium"/>
                <a:ea typeface="Montserrat Medium"/>
                <a:cs typeface="Montserrat Medium"/>
                <a:sym typeface="Montserrat Medium"/>
              </a:rPr>
            </a:br>
            <a:r>
              <a:rPr b="0" i="0" lang="es" sz="800" u="none" cap="none" strike="noStrike">
                <a:solidFill>
                  <a:schemeClr val="lt1"/>
                </a:solidFill>
                <a:latin typeface="Montserrat Medium"/>
                <a:ea typeface="Montserrat Medium"/>
                <a:cs typeface="Montserrat Medium"/>
                <a:sym typeface="Montserrat Medium"/>
              </a:rPr>
              <a:t>Publicación infografía 3 </a:t>
            </a:r>
            <a:r>
              <a:rPr lang="es" sz="800">
                <a:solidFill>
                  <a:schemeClr val="lt1"/>
                </a:solidFill>
                <a:latin typeface="Montserrat Medium"/>
                <a:ea typeface="Montserrat Medium"/>
                <a:cs typeface="Montserrat Medium"/>
                <a:sym typeface="Montserrat Medium"/>
              </a:rPr>
              <a:t>Cómo</a:t>
            </a:r>
            <a:r>
              <a:rPr b="0" i="0" lang="es" sz="800" u="none" cap="none" strike="noStrike">
                <a:solidFill>
                  <a:schemeClr val="lt1"/>
                </a:solidFill>
                <a:latin typeface="Montserrat Medium"/>
                <a:ea typeface="Montserrat Medium"/>
                <a:cs typeface="Montserrat Medium"/>
                <a:sym typeface="Montserrat Medium"/>
              </a:rPr>
              <a:t> </a:t>
            </a:r>
            <a:r>
              <a:rPr lang="es" sz="800">
                <a:solidFill>
                  <a:schemeClr val="lt1"/>
                </a:solidFill>
                <a:latin typeface="Montserrat Medium"/>
                <a:ea typeface="Montserrat Medium"/>
                <a:cs typeface="Montserrat Medium"/>
                <a:sym typeface="Montserrat Medium"/>
              </a:rPr>
              <a:t>debería</a:t>
            </a:r>
            <a:r>
              <a:rPr b="0" i="0" lang="es" sz="800" u="none" cap="none" strike="noStrike">
                <a:solidFill>
                  <a:schemeClr val="lt1"/>
                </a:solidFill>
                <a:latin typeface="Montserrat Medium"/>
                <a:ea typeface="Montserrat Medium"/>
                <a:cs typeface="Montserrat Medium"/>
                <a:sym typeface="Montserrat Medium"/>
              </a:rPr>
              <a:t> funcionar el PANTBC.</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chemeClr val="dk1"/>
              </a:buClr>
              <a:buSzPts val="1100"/>
              <a:buFont typeface="Arial"/>
              <a:buNone/>
            </a:pPr>
            <a:r>
              <a:rPr b="0" i="0" lang="es" sz="800" u="none" cap="none" strike="noStrike">
                <a:solidFill>
                  <a:schemeClr val="lt1"/>
                </a:solidFill>
                <a:latin typeface="Montserrat Medium"/>
                <a:ea typeface="Montserrat Medium"/>
                <a:cs typeface="Montserrat Medium"/>
                <a:sym typeface="Montserrat Medium"/>
              </a:rPr>
              <a:t>Video de infografía sobre el Programa TB: ¿Cómo debería de funcionar el PANTBC?</a:t>
            </a:r>
            <a:endParaRPr/>
          </a:p>
          <a:p>
            <a:pPr indent="0" lvl="0" marL="85725"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Medium"/>
              <a:ea typeface="Montserrat Medium"/>
              <a:cs typeface="Montserrat Medium"/>
              <a:sym typeface="Montserrat Medium"/>
            </a:endParaRPr>
          </a:p>
        </p:txBody>
      </p:sp>
      <p:sp>
        <p:nvSpPr>
          <p:cNvPr id="196" name="Google Shape;196;g2d78b41d4cc_0_168"/>
          <p:cNvSpPr txBox="1"/>
          <p:nvPr/>
        </p:nvSpPr>
        <p:spPr>
          <a:xfrm>
            <a:off x="1316175" y="1449050"/>
            <a:ext cx="1260600" cy="1831500"/>
          </a:xfrm>
          <a:prstGeom prst="rect">
            <a:avLst/>
          </a:prstGeom>
          <a:noFill/>
          <a:ln>
            <a:noFill/>
          </a:ln>
        </p:spPr>
        <p:txBody>
          <a:bodyPr anchorCtr="0" anchor="t" bIns="68550" lIns="68550" spcFirstLastPara="1" rIns="68550" wrap="square" tIns="68550">
            <a:spAutoFit/>
          </a:bodyPr>
          <a:lstStyle/>
          <a:p>
            <a:pPr indent="0" lvl="0" marL="85725" marR="0" rtl="0" algn="ctr">
              <a:lnSpc>
                <a:spcPct val="100000"/>
              </a:lnSpc>
              <a:spcBef>
                <a:spcPts val="0"/>
              </a:spcBef>
              <a:spcAft>
                <a:spcPts val="0"/>
              </a:spcAft>
              <a:buClr>
                <a:srgbClr val="000000"/>
              </a:buClr>
              <a:buSzPts val="900"/>
              <a:buFont typeface="Arial"/>
              <a:buNone/>
            </a:pPr>
            <a:r>
              <a:rPr b="0" i="0" lang="es" sz="900" u="none" cap="none" strike="noStrike">
                <a:solidFill>
                  <a:schemeClr val="lt1"/>
                </a:solidFill>
                <a:highlight>
                  <a:srgbClr val="E41482"/>
                </a:highlight>
                <a:latin typeface="Montserrat Medium"/>
                <a:ea typeface="Montserrat Medium"/>
                <a:cs typeface="Montserrat Medium"/>
                <a:sym typeface="Montserrat Medium"/>
              </a:rPr>
              <a:t>Semana 2</a:t>
            </a:r>
            <a:endParaRPr b="0" i="0" sz="900" u="none" cap="none" strike="noStrike">
              <a:solidFill>
                <a:schemeClr val="lt1"/>
              </a:solidFill>
              <a:highlight>
                <a:srgbClr val="E41482"/>
              </a:highlight>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900"/>
              <a:buFont typeface="Arial"/>
              <a:buNone/>
            </a:pPr>
            <a:br>
              <a:rPr b="0" i="0" lang="es" sz="900" u="none" cap="none" strike="noStrike">
                <a:solidFill>
                  <a:schemeClr val="lt1"/>
                </a:solidFill>
                <a:latin typeface="Montserrat Medium"/>
                <a:ea typeface="Montserrat Medium"/>
                <a:cs typeface="Montserrat Medium"/>
                <a:sym typeface="Montserrat Medium"/>
              </a:rPr>
            </a:br>
            <a:r>
              <a:rPr b="0" i="0" lang="es" sz="800" u="none" cap="none" strike="noStrike">
                <a:solidFill>
                  <a:schemeClr val="lt1"/>
                </a:solidFill>
                <a:latin typeface="Montserrat Medium"/>
                <a:ea typeface="Montserrat Medium"/>
                <a:cs typeface="Montserrat Medium"/>
                <a:sym typeface="Montserrat Medium"/>
              </a:rPr>
              <a:t>Publicación infografía semana 2 sobre el PANTBC. Y sus objetivos</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900"/>
              <a:buFont typeface="Arial"/>
              <a:buNone/>
            </a:pPr>
            <a:r>
              <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900"/>
              <a:buFont typeface="Arial"/>
              <a:buNone/>
            </a:pPr>
            <a:r>
              <a:rPr b="0" i="0" lang="es" sz="800" u="none" cap="none" strike="noStrike">
                <a:solidFill>
                  <a:schemeClr val="lt1"/>
                </a:solidFill>
                <a:latin typeface="Montserrat Medium"/>
                <a:ea typeface="Montserrat Medium"/>
                <a:cs typeface="Montserrat Medium"/>
                <a:sym typeface="Montserrat Medium"/>
              </a:rPr>
              <a:t>Video de infografía sobre el Programa TB: ¿Qué es y sus objetivos?</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Medium"/>
              <a:ea typeface="Montserrat Medium"/>
              <a:cs typeface="Montserrat Medium"/>
              <a:sym typeface="Montserrat Medium"/>
            </a:endParaRPr>
          </a:p>
        </p:txBody>
      </p:sp>
      <p:sp>
        <p:nvSpPr>
          <p:cNvPr id="197" name="Google Shape;197;g2d78b41d4cc_0_168"/>
          <p:cNvSpPr txBox="1"/>
          <p:nvPr/>
        </p:nvSpPr>
        <p:spPr>
          <a:xfrm>
            <a:off x="5038123" y="1427575"/>
            <a:ext cx="1066200" cy="1970100"/>
          </a:xfrm>
          <a:prstGeom prst="rect">
            <a:avLst/>
          </a:prstGeom>
          <a:noFill/>
          <a:ln>
            <a:noFill/>
          </a:ln>
        </p:spPr>
        <p:txBody>
          <a:bodyPr anchorCtr="0" anchor="t" bIns="68550" lIns="68550" spcFirstLastPara="1" rIns="68550" wrap="square" tIns="68550">
            <a:spAutoFit/>
          </a:bodyPr>
          <a:lstStyle/>
          <a:p>
            <a:pPr indent="0" lvl="0" marL="85725" marR="0" rtl="0" algn="ctr">
              <a:lnSpc>
                <a:spcPct val="100000"/>
              </a:lnSpc>
              <a:spcBef>
                <a:spcPts val="0"/>
              </a:spcBef>
              <a:spcAft>
                <a:spcPts val="0"/>
              </a:spcAft>
              <a:buClr>
                <a:srgbClr val="000000"/>
              </a:buClr>
              <a:buSzPts val="900"/>
              <a:buFont typeface="Arial"/>
              <a:buNone/>
            </a:pPr>
            <a:r>
              <a:rPr b="0" i="0" lang="es" sz="900" u="none" cap="none" strike="noStrike">
                <a:solidFill>
                  <a:schemeClr val="lt1"/>
                </a:solidFill>
                <a:highlight>
                  <a:srgbClr val="E41482"/>
                </a:highlight>
                <a:latin typeface="Montserrat Medium"/>
                <a:ea typeface="Montserrat Medium"/>
                <a:cs typeface="Montserrat Medium"/>
                <a:sym typeface="Montserrat Medium"/>
              </a:rPr>
              <a:t>Semana 5</a:t>
            </a:r>
            <a:endParaRPr b="0" i="0" sz="900" u="none" cap="none" strike="noStrike">
              <a:solidFill>
                <a:schemeClr val="lt1"/>
              </a:solidFill>
              <a:highlight>
                <a:srgbClr val="E41482"/>
              </a:highlight>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900"/>
              <a:buFont typeface="Arial"/>
              <a:buNone/>
            </a:pPr>
            <a:br>
              <a:rPr b="0" i="0" lang="es" sz="900" u="none" cap="none" strike="noStrike">
                <a:solidFill>
                  <a:schemeClr val="lt1"/>
                </a:solidFill>
                <a:latin typeface="Montserrat Medium"/>
                <a:ea typeface="Montserrat Medium"/>
                <a:cs typeface="Montserrat Medium"/>
                <a:sym typeface="Montserrat Medium"/>
              </a:rPr>
            </a:br>
            <a:r>
              <a:rPr b="0" i="0" lang="es" sz="800" u="none" cap="none" strike="noStrike">
                <a:solidFill>
                  <a:schemeClr val="lt1"/>
                </a:solidFill>
                <a:latin typeface="Montserrat Medium"/>
                <a:ea typeface="Montserrat Medium"/>
                <a:cs typeface="Montserrat Medium"/>
                <a:sym typeface="Montserrat Medium"/>
              </a:rPr>
              <a:t>Publicación infografía semana 5 Realidad de la Tuberculosis</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1100"/>
              <a:buFont typeface="Arial"/>
              <a:buNone/>
            </a:pPr>
            <a:r>
              <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chemeClr val="dk1"/>
              </a:buClr>
              <a:buSzPts val="1100"/>
              <a:buFont typeface="Arial"/>
              <a:buNone/>
            </a:pPr>
            <a:r>
              <a:rPr b="0" i="0" lang="es" sz="800" u="none" cap="none" strike="noStrike">
                <a:solidFill>
                  <a:schemeClr val="lt1"/>
                </a:solidFill>
                <a:latin typeface="Montserrat Medium"/>
                <a:ea typeface="Montserrat Medium"/>
                <a:cs typeface="Montserrat Medium"/>
                <a:sym typeface="Montserrat Medium"/>
              </a:rPr>
              <a:t>Video de infografía sobre realidad de la Tuberculosis</a:t>
            </a:r>
            <a:endParaRPr/>
          </a:p>
          <a:p>
            <a:pPr indent="0" lvl="0" marL="85725"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Medium"/>
              <a:ea typeface="Montserrat Medium"/>
              <a:cs typeface="Montserrat Medium"/>
              <a:sym typeface="Montserrat Medium"/>
            </a:endParaRPr>
          </a:p>
        </p:txBody>
      </p:sp>
      <p:sp>
        <p:nvSpPr>
          <p:cNvPr id="198" name="Google Shape;198;g2d78b41d4cc_0_168"/>
          <p:cNvSpPr txBox="1"/>
          <p:nvPr/>
        </p:nvSpPr>
        <p:spPr>
          <a:xfrm>
            <a:off x="3783513" y="1475950"/>
            <a:ext cx="1317300" cy="1508400"/>
          </a:xfrm>
          <a:prstGeom prst="rect">
            <a:avLst/>
          </a:prstGeom>
          <a:noFill/>
          <a:ln>
            <a:noFill/>
          </a:ln>
        </p:spPr>
        <p:txBody>
          <a:bodyPr anchorCtr="0" anchor="t" bIns="68550" lIns="68550" spcFirstLastPara="1" rIns="68550" wrap="square" tIns="68550">
            <a:spAutoFit/>
          </a:bodyPr>
          <a:lstStyle/>
          <a:p>
            <a:pPr indent="0" lvl="0" marL="85725" marR="0" rtl="0" algn="ctr">
              <a:lnSpc>
                <a:spcPct val="100000"/>
              </a:lnSpc>
              <a:spcBef>
                <a:spcPts val="0"/>
              </a:spcBef>
              <a:spcAft>
                <a:spcPts val="0"/>
              </a:spcAft>
              <a:buClr>
                <a:srgbClr val="000000"/>
              </a:buClr>
              <a:buSzPts val="900"/>
              <a:buFont typeface="Arial"/>
              <a:buNone/>
            </a:pPr>
            <a:r>
              <a:rPr b="0" i="0" lang="es" sz="900" u="none" cap="none" strike="noStrike">
                <a:solidFill>
                  <a:schemeClr val="lt1"/>
                </a:solidFill>
                <a:highlight>
                  <a:srgbClr val="E41482"/>
                </a:highlight>
                <a:latin typeface="Montserrat Medium"/>
                <a:ea typeface="Montserrat Medium"/>
                <a:cs typeface="Montserrat Medium"/>
                <a:sym typeface="Montserrat Medium"/>
              </a:rPr>
              <a:t>Semana 4</a:t>
            </a:r>
            <a:endParaRPr b="0" i="0" sz="900" u="none" cap="none" strike="noStrike">
              <a:solidFill>
                <a:schemeClr val="lt1"/>
              </a:solidFill>
              <a:highlight>
                <a:srgbClr val="E41482"/>
              </a:highlight>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800"/>
              <a:buFont typeface="Arial"/>
              <a:buNone/>
            </a:pPr>
            <a:br>
              <a:rPr b="0" i="0" lang="es" sz="800" u="none" cap="none" strike="noStrike">
                <a:solidFill>
                  <a:schemeClr val="lt1"/>
                </a:solidFill>
                <a:latin typeface="Montserrat Medium"/>
                <a:ea typeface="Montserrat Medium"/>
                <a:cs typeface="Montserrat Medium"/>
                <a:sym typeface="Montserrat Medium"/>
              </a:rPr>
            </a:br>
            <a:r>
              <a:rPr b="0" i="0" lang="es" sz="800" u="none" cap="none" strike="noStrike">
                <a:solidFill>
                  <a:schemeClr val="lt1"/>
                </a:solidFill>
                <a:latin typeface="Montserrat Medium"/>
                <a:ea typeface="Montserrat Medium"/>
                <a:cs typeface="Montserrat Medium"/>
                <a:sym typeface="Montserrat Medium"/>
              </a:rPr>
              <a:t>Estrategia de PR con testimonios de las personas afectada con tuberculosis: Historias sobre las falencias del  programa.</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highlight>
                <a:srgbClr val="FBB03B"/>
              </a:highlight>
              <a:latin typeface="Montserrat Medium"/>
              <a:ea typeface="Montserrat Medium"/>
              <a:cs typeface="Montserrat Medium"/>
              <a:sym typeface="Montserrat Medium"/>
            </a:endParaRPr>
          </a:p>
        </p:txBody>
      </p:sp>
      <p:sp>
        <p:nvSpPr>
          <p:cNvPr id="199" name="Google Shape;199;g2d78b41d4cc_0_168"/>
          <p:cNvSpPr txBox="1"/>
          <p:nvPr/>
        </p:nvSpPr>
        <p:spPr>
          <a:xfrm>
            <a:off x="6056675" y="1444050"/>
            <a:ext cx="825000" cy="2462700"/>
          </a:xfrm>
          <a:prstGeom prst="rect">
            <a:avLst/>
          </a:prstGeom>
          <a:noFill/>
          <a:ln>
            <a:noFill/>
          </a:ln>
        </p:spPr>
        <p:txBody>
          <a:bodyPr anchorCtr="0" anchor="t" bIns="68550" lIns="68550" spcFirstLastPara="1" rIns="68550" wrap="square" tIns="68550">
            <a:spAutoFit/>
          </a:bodyPr>
          <a:lstStyle/>
          <a:p>
            <a:pPr indent="0" lvl="0" marL="85725" marR="0" rtl="0" algn="ctr">
              <a:lnSpc>
                <a:spcPct val="100000"/>
              </a:lnSpc>
              <a:spcBef>
                <a:spcPts val="0"/>
              </a:spcBef>
              <a:spcAft>
                <a:spcPts val="0"/>
              </a:spcAft>
              <a:buClr>
                <a:srgbClr val="000000"/>
              </a:buClr>
              <a:buSzPts val="900"/>
              <a:buFont typeface="Arial"/>
              <a:buNone/>
            </a:pPr>
            <a:r>
              <a:rPr b="0" i="0" lang="es" sz="900" u="none" cap="none" strike="noStrike">
                <a:solidFill>
                  <a:schemeClr val="lt1"/>
                </a:solidFill>
                <a:highlight>
                  <a:srgbClr val="E41482"/>
                </a:highlight>
                <a:latin typeface="Montserrat Medium"/>
                <a:ea typeface="Montserrat Medium"/>
                <a:cs typeface="Montserrat Medium"/>
                <a:sym typeface="Montserrat Medium"/>
              </a:rPr>
              <a:t>Semana 6</a:t>
            </a:r>
            <a:br>
              <a:rPr b="0" i="0" lang="es" sz="900" u="none" cap="none" strike="noStrike">
                <a:solidFill>
                  <a:schemeClr val="lt1"/>
                </a:solidFill>
                <a:latin typeface="Montserrat Medium"/>
                <a:ea typeface="Montserrat Medium"/>
                <a:cs typeface="Montserrat Medium"/>
                <a:sym typeface="Montserrat Medium"/>
              </a:rPr>
            </a:br>
            <a:br>
              <a:rPr b="0" i="0" lang="es" sz="900" u="none" cap="none" strike="noStrike">
                <a:solidFill>
                  <a:schemeClr val="lt1"/>
                </a:solidFill>
                <a:latin typeface="Montserrat Medium"/>
                <a:ea typeface="Montserrat Medium"/>
                <a:cs typeface="Montserrat Medium"/>
                <a:sym typeface="Montserrat Medium"/>
              </a:rPr>
            </a:br>
            <a:r>
              <a:rPr b="0" i="0" lang="es" sz="800" u="none" cap="none" strike="noStrike">
                <a:solidFill>
                  <a:schemeClr val="lt1"/>
                </a:solidFill>
                <a:latin typeface="Montserrat Medium"/>
                <a:ea typeface="Montserrat Medium"/>
                <a:cs typeface="Montserrat Medium"/>
                <a:sym typeface="Montserrat Medium"/>
              </a:rPr>
              <a:t>Publicación infografía semana 6 Fallas del programa PANTBC</a:t>
            </a:r>
            <a:endParaRPr/>
          </a:p>
          <a:p>
            <a:pPr indent="0" lvl="0" marL="85725" marR="0" rtl="0" algn="ctr">
              <a:lnSpc>
                <a:spcPct val="100000"/>
              </a:lnSpc>
              <a:spcBef>
                <a:spcPts val="0"/>
              </a:spcBef>
              <a:spcAft>
                <a:spcPts val="0"/>
              </a:spcAft>
              <a:buClr>
                <a:srgbClr val="000000"/>
              </a:buClr>
              <a:buSzPts val="900"/>
              <a:buFont typeface="Arial"/>
              <a:buNone/>
            </a:pPr>
            <a:r>
              <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900"/>
              <a:buFont typeface="Arial"/>
              <a:buNone/>
            </a:pPr>
            <a:r>
              <a:rPr b="0" i="0" lang="es" sz="800" u="none" cap="none" strike="noStrike">
                <a:solidFill>
                  <a:schemeClr val="lt1"/>
                </a:solidFill>
                <a:latin typeface="Montserrat Medium"/>
                <a:ea typeface="Montserrat Medium"/>
                <a:cs typeface="Montserrat Medium"/>
                <a:sym typeface="Montserrat Medium"/>
              </a:rPr>
              <a:t>Video de infografía sobre fallas del programa PANTBC</a:t>
            </a:r>
            <a:endParaRPr/>
          </a:p>
          <a:p>
            <a:pPr indent="0" lvl="0" marL="85725" marR="0" rtl="0" algn="ctr">
              <a:lnSpc>
                <a:spcPct val="100000"/>
              </a:lnSpc>
              <a:spcBef>
                <a:spcPts val="0"/>
              </a:spcBef>
              <a:spcAft>
                <a:spcPts val="0"/>
              </a:spcAft>
              <a:buClr>
                <a:srgbClr val="000000"/>
              </a:buClr>
              <a:buSzPts val="900"/>
              <a:buFont typeface="Arial"/>
              <a:buNone/>
            </a:pPr>
            <a:r>
              <a:t/>
            </a:r>
            <a:endParaRPr b="0" i="0" sz="8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Medium"/>
              <a:ea typeface="Montserrat Medium"/>
              <a:cs typeface="Montserrat Medium"/>
              <a:sym typeface="Montserrat Medium"/>
            </a:endParaRPr>
          </a:p>
        </p:txBody>
      </p:sp>
      <p:sp>
        <p:nvSpPr>
          <p:cNvPr id="200" name="Google Shape;200;g2d78b41d4cc_0_168"/>
          <p:cNvSpPr txBox="1"/>
          <p:nvPr/>
        </p:nvSpPr>
        <p:spPr>
          <a:xfrm>
            <a:off x="7995050" y="1422250"/>
            <a:ext cx="947400" cy="1031100"/>
          </a:xfrm>
          <a:prstGeom prst="rect">
            <a:avLst/>
          </a:prstGeom>
          <a:noFill/>
          <a:ln>
            <a:noFill/>
          </a:ln>
        </p:spPr>
        <p:txBody>
          <a:bodyPr anchorCtr="0" anchor="t" bIns="68550" lIns="68550" spcFirstLastPara="1" rIns="68550" wrap="square" tIns="68550">
            <a:spAutoFit/>
          </a:bodyPr>
          <a:lstStyle/>
          <a:p>
            <a:pPr indent="0" lvl="0" marL="85725" marR="0" rtl="0" algn="ctr">
              <a:lnSpc>
                <a:spcPct val="100000"/>
              </a:lnSpc>
              <a:spcBef>
                <a:spcPts val="0"/>
              </a:spcBef>
              <a:spcAft>
                <a:spcPts val="0"/>
              </a:spcAft>
              <a:buClr>
                <a:srgbClr val="000000"/>
              </a:buClr>
              <a:buSzPts val="900"/>
              <a:buFont typeface="Arial"/>
              <a:buNone/>
            </a:pPr>
            <a:r>
              <a:rPr b="0" i="0" lang="es" sz="900" u="none" cap="none" strike="noStrike">
                <a:solidFill>
                  <a:schemeClr val="lt1"/>
                </a:solidFill>
                <a:highlight>
                  <a:srgbClr val="E41482"/>
                </a:highlight>
                <a:latin typeface="Montserrat Medium"/>
                <a:ea typeface="Montserrat Medium"/>
                <a:cs typeface="Montserrat Medium"/>
                <a:sym typeface="Montserrat Medium"/>
              </a:rPr>
              <a:t>Semana 8</a:t>
            </a:r>
            <a:br>
              <a:rPr b="0" i="0" lang="es" sz="900" u="none" cap="none" strike="noStrike">
                <a:solidFill>
                  <a:schemeClr val="lt1"/>
                </a:solidFill>
                <a:latin typeface="Montserrat Medium"/>
                <a:ea typeface="Montserrat Medium"/>
                <a:cs typeface="Montserrat Medium"/>
                <a:sym typeface="Montserrat Medium"/>
              </a:rPr>
            </a:br>
            <a:br>
              <a:rPr b="0" i="0" lang="es" sz="900" u="none" cap="none" strike="noStrike">
                <a:solidFill>
                  <a:schemeClr val="lt1"/>
                </a:solidFill>
                <a:latin typeface="Montserrat Medium"/>
                <a:ea typeface="Montserrat Medium"/>
                <a:cs typeface="Montserrat Medium"/>
                <a:sym typeface="Montserrat Medium"/>
              </a:rPr>
            </a:br>
            <a:r>
              <a:rPr b="0" i="0" lang="es" sz="800" u="none" cap="none" strike="noStrike">
                <a:solidFill>
                  <a:schemeClr val="lt1"/>
                </a:solidFill>
                <a:latin typeface="Montserrat Medium"/>
                <a:ea typeface="Montserrat Medium"/>
                <a:cs typeface="Montserrat Medium"/>
                <a:sym typeface="Montserrat Medium"/>
              </a:rPr>
              <a:t>Infografía: Propuesta del Observatorio sobre el PANTBC</a:t>
            </a:r>
            <a:endParaRPr b="0" i="0" sz="1200" u="none" cap="none" strike="noStrike">
              <a:solidFill>
                <a:schemeClr val="lt1"/>
              </a:solidFill>
              <a:latin typeface="Montserrat Medium"/>
              <a:ea typeface="Montserrat Medium"/>
              <a:cs typeface="Montserrat Medium"/>
              <a:sym typeface="Montserrat Medium"/>
            </a:endParaRPr>
          </a:p>
        </p:txBody>
      </p:sp>
      <p:sp>
        <p:nvSpPr>
          <p:cNvPr id="201" name="Google Shape;201;g2d78b41d4cc_0_168"/>
          <p:cNvSpPr txBox="1"/>
          <p:nvPr/>
        </p:nvSpPr>
        <p:spPr>
          <a:xfrm>
            <a:off x="7047650" y="1449050"/>
            <a:ext cx="947400" cy="1477500"/>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chemeClr val="lt1"/>
                </a:solidFill>
                <a:highlight>
                  <a:srgbClr val="E41482"/>
                </a:highlight>
                <a:latin typeface="Montserrat Medium"/>
                <a:ea typeface="Montserrat Medium"/>
                <a:cs typeface="Montserrat Medium"/>
                <a:sym typeface="Montserrat Medium"/>
              </a:rPr>
              <a:t>Semana 7</a:t>
            </a:r>
            <a:br>
              <a:rPr b="0" i="0" lang="es" sz="900" u="none" cap="none" strike="noStrike">
                <a:solidFill>
                  <a:schemeClr val="lt1"/>
                </a:solidFill>
                <a:latin typeface="Montserrat Medium"/>
                <a:ea typeface="Montserrat Medium"/>
                <a:cs typeface="Montserrat Medium"/>
                <a:sym typeface="Montserrat Medium"/>
              </a:rPr>
            </a:br>
            <a:br>
              <a:rPr b="0" i="0" lang="es" sz="900" u="none" cap="none" strike="noStrike">
                <a:solidFill>
                  <a:schemeClr val="lt1"/>
                </a:solidFill>
                <a:latin typeface="Montserrat Medium"/>
                <a:ea typeface="Montserrat Medium"/>
                <a:cs typeface="Montserrat Medium"/>
                <a:sym typeface="Montserrat Medium"/>
              </a:rPr>
            </a:br>
            <a:r>
              <a:rPr b="0" i="0" lang="es" sz="800" u="none" cap="none" strike="noStrike">
                <a:solidFill>
                  <a:schemeClr val="lt1"/>
                </a:solidFill>
                <a:latin typeface="Montserrat Medium"/>
                <a:ea typeface="Montserrat Medium"/>
                <a:cs typeface="Montserrat Medium"/>
                <a:sym typeface="Montserrat Medium"/>
              </a:rPr>
              <a:t>Testimonio de nutricionista: relación entre la buena alimentación y recuperación</a:t>
            </a:r>
            <a:endParaRPr b="0" i="0" sz="9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Montserrat Medium"/>
              <a:ea typeface="Montserrat Medium"/>
              <a:cs typeface="Montserrat Medium"/>
              <a:sym typeface="Montserrat Medium"/>
            </a:endParaRPr>
          </a:p>
          <a:p>
            <a:pPr indent="0" lvl="0" marL="85725"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Medium"/>
              <a:ea typeface="Montserrat Medium"/>
              <a:cs typeface="Montserrat Medium"/>
              <a:sym typeface="Montserrat Medium"/>
            </a:endParaRPr>
          </a:p>
        </p:txBody>
      </p:sp>
      <p:sp>
        <p:nvSpPr>
          <p:cNvPr id="202" name="Google Shape;202;g2d78b41d4cc_0_168"/>
          <p:cNvSpPr/>
          <p:nvPr/>
        </p:nvSpPr>
        <p:spPr>
          <a:xfrm>
            <a:off x="2384888" y="113350"/>
            <a:ext cx="4351800" cy="5535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s">
                <a:solidFill>
                  <a:srgbClr val="E41482"/>
                </a:solidFill>
                <a:latin typeface="Montserrat"/>
                <a:ea typeface="Montserrat"/>
                <a:cs typeface="Montserrat"/>
                <a:sym typeface="Montserrat"/>
              </a:rPr>
              <a:t>Primeras acciones de nuestra campaña</a:t>
            </a:r>
            <a:endParaRPr b="1" i="0" sz="1400" u="none" cap="none" strike="noStrike">
              <a:solidFill>
                <a:srgbClr val="E41482"/>
              </a:solidFill>
              <a:latin typeface="Montserrat"/>
              <a:ea typeface="Montserrat"/>
              <a:cs typeface="Montserrat"/>
              <a:sym typeface="Montserrat"/>
            </a:endParaRPr>
          </a:p>
        </p:txBody>
      </p:sp>
      <p:grpSp>
        <p:nvGrpSpPr>
          <p:cNvPr id="203" name="Google Shape;203;g2d78b41d4cc_0_168"/>
          <p:cNvGrpSpPr/>
          <p:nvPr/>
        </p:nvGrpSpPr>
        <p:grpSpPr>
          <a:xfrm>
            <a:off x="635450" y="1339338"/>
            <a:ext cx="7756450" cy="90612"/>
            <a:chOff x="680050" y="1881101"/>
            <a:chExt cx="7756450" cy="90612"/>
          </a:xfrm>
        </p:grpSpPr>
        <p:sp>
          <p:nvSpPr>
            <p:cNvPr id="204" name="Google Shape;204;g2d78b41d4cc_0_168"/>
            <p:cNvSpPr/>
            <p:nvPr/>
          </p:nvSpPr>
          <p:spPr>
            <a:xfrm>
              <a:off x="680050" y="1905033"/>
              <a:ext cx="57900" cy="579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2d78b41d4cc_0_168"/>
            <p:cNvSpPr/>
            <p:nvPr/>
          </p:nvSpPr>
          <p:spPr>
            <a:xfrm>
              <a:off x="1972325" y="1892425"/>
              <a:ext cx="57900" cy="579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d78b41d4cc_0_168"/>
            <p:cNvSpPr/>
            <p:nvPr/>
          </p:nvSpPr>
          <p:spPr>
            <a:xfrm>
              <a:off x="3264588" y="1913813"/>
              <a:ext cx="57900" cy="579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2d78b41d4cc_0_168"/>
            <p:cNvSpPr/>
            <p:nvPr/>
          </p:nvSpPr>
          <p:spPr>
            <a:xfrm>
              <a:off x="4443625" y="1905600"/>
              <a:ext cx="57900" cy="579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2d78b41d4cc_0_168"/>
            <p:cNvSpPr/>
            <p:nvPr/>
          </p:nvSpPr>
          <p:spPr>
            <a:xfrm>
              <a:off x="5527475" y="1881701"/>
              <a:ext cx="57900" cy="579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2d78b41d4cc_0_168"/>
            <p:cNvSpPr/>
            <p:nvPr/>
          </p:nvSpPr>
          <p:spPr>
            <a:xfrm>
              <a:off x="6484825" y="1881101"/>
              <a:ext cx="57900" cy="579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2d78b41d4cc_0_168"/>
            <p:cNvSpPr/>
            <p:nvPr/>
          </p:nvSpPr>
          <p:spPr>
            <a:xfrm>
              <a:off x="7431701" y="1892388"/>
              <a:ext cx="57900" cy="579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2d78b41d4cc_0_168"/>
            <p:cNvSpPr/>
            <p:nvPr/>
          </p:nvSpPr>
          <p:spPr>
            <a:xfrm>
              <a:off x="8378600" y="1905313"/>
              <a:ext cx="57900" cy="579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 name="Google Shape;212;g2d78b41d4cc_0_168"/>
          <p:cNvSpPr txBox="1"/>
          <p:nvPr/>
        </p:nvSpPr>
        <p:spPr>
          <a:xfrm>
            <a:off x="448800" y="3703900"/>
            <a:ext cx="8246400" cy="91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s" sz="1200">
                <a:solidFill>
                  <a:srgbClr val="F2F2F2"/>
                </a:solidFill>
                <a:latin typeface="Montserrat"/>
                <a:ea typeface="Montserrat"/>
                <a:cs typeface="Montserrat"/>
                <a:sym typeface="Montserrat"/>
              </a:rPr>
              <a:t>Inicio:</a:t>
            </a:r>
            <a:endParaRPr b="1" i="0" sz="1200" u="none" cap="none" strike="noStrike">
              <a:solidFill>
                <a:srgbClr val="F2F2F2"/>
              </a:solidFill>
              <a:latin typeface="Montserrat"/>
              <a:ea typeface="Montserrat"/>
              <a:cs typeface="Montserrat"/>
              <a:sym typeface="Montserrat"/>
            </a:endParaRPr>
          </a:p>
          <a:p>
            <a:pPr indent="-292100" lvl="0" marL="457200" marR="0" rtl="0" algn="l">
              <a:lnSpc>
                <a:spcPct val="100000"/>
              </a:lnSpc>
              <a:spcBef>
                <a:spcPts val="0"/>
              </a:spcBef>
              <a:spcAft>
                <a:spcPts val="0"/>
              </a:spcAft>
              <a:buClr>
                <a:srgbClr val="F2F2F2"/>
              </a:buClr>
              <a:buSzPts val="1000"/>
              <a:buFont typeface="Montserrat"/>
              <a:buChar char="●"/>
            </a:pPr>
            <a:r>
              <a:rPr lang="es" sz="1000">
                <a:solidFill>
                  <a:srgbClr val="F2F2F2"/>
                </a:solidFill>
                <a:latin typeface="Montserrat"/>
                <a:ea typeface="Montserrat"/>
                <a:cs typeface="Montserrat"/>
                <a:sym typeface="Montserrat"/>
              </a:rPr>
              <a:t>Lanzamiento: </a:t>
            </a:r>
            <a:r>
              <a:rPr b="1" lang="es" sz="1600">
                <a:solidFill>
                  <a:srgbClr val="FBB03B"/>
                </a:solidFill>
                <a:latin typeface="Montserrat"/>
                <a:ea typeface="Montserrat"/>
                <a:cs typeface="Montserrat"/>
                <a:sym typeface="Montserrat"/>
              </a:rPr>
              <a:t>lunes 20 de enero de 2025.</a:t>
            </a:r>
            <a:endParaRPr b="1" i="0" sz="1600" u="none" cap="none" strike="noStrike">
              <a:solidFill>
                <a:srgbClr val="FBB03B"/>
              </a:solidFill>
              <a:latin typeface="Montserrat"/>
              <a:ea typeface="Montserrat"/>
              <a:cs typeface="Montserrat"/>
              <a:sym typeface="Montserrat"/>
            </a:endParaRPr>
          </a:p>
          <a:p>
            <a:pPr indent="-292100" lvl="0" marL="457200" marR="0" rtl="0" algn="l">
              <a:lnSpc>
                <a:spcPct val="100000"/>
              </a:lnSpc>
              <a:spcBef>
                <a:spcPts val="0"/>
              </a:spcBef>
              <a:spcAft>
                <a:spcPts val="0"/>
              </a:spcAft>
              <a:buClr>
                <a:srgbClr val="F2F2F2"/>
              </a:buClr>
              <a:buSzPts val="1000"/>
              <a:buFont typeface="Montserrat"/>
              <a:buChar char="●"/>
            </a:pPr>
            <a:r>
              <a:rPr lang="es" sz="1000">
                <a:solidFill>
                  <a:srgbClr val="F2F2F2"/>
                </a:solidFill>
                <a:latin typeface="Montserrat"/>
                <a:ea typeface="Montserrat"/>
                <a:cs typeface="Montserrat"/>
                <a:sym typeface="Montserrat"/>
              </a:rPr>
              <a:t>Cada semana les llegará a nuestros aliados, un correo con el material de difusión.</a:t>
            </a:r>
            <a:endParaRPr b="0" i="0" sz="1000" u="none" cap="none" strike="noStrike">
              <a:solidFill>
                <a:srgbClr val="F2F2F2"/>
              </a:solidFill>
              <a:latin typeface="Montserrat"/>
              <a:ea typeface="Montserrat"/>
              <a:cs typeface="Montserrat"/>
              <a:sym typeface="Montserrat"/>
            </a:endParaRPr>
          </a:p>
          <a:p>
            <a:pPr indent="-292100" lvl="0" marL="457200" marR="0" rtl="0" algn="l">
              <a:lnSpc>
                <a:spcPct val="100000"/>
              </a:lnSpc>
              <a:spcBef>
                <a:spcPts val="0"/>
              </a:spcBef>
              <a:spcAft>
                <a:spcPts val="0"/>
              </a:spcAft>
              <a:buClr>
                <a:srgbClr val="F2F2F2"/>
              </a:buClr>
              <a:buSzPts val="1000"/>
              <a:buFont typeface="Montserrat"/>
              <a:buChar char="●"/>
            </a:pPr>
            <a:r>
              <a:rPr lang="es" sz="1000">
                <a:solidFill>
                  <a:srgbClr val="F2F2F2"/>
                </a:solidFill>
                <a:latin typeface="Montserrat"/>
                <a:ea typeface="Montserrat"/>
                <a:cs typeface="Montserrat"/>
                <a:sym typeface="Montserrat"/>
              </a:rPr>
              <a:t>Únete al grupo de WhatsApp de difusión de la campaña aquí: </a:t>
            </a:r>
            <a:r>
              <a:rPr lang="es" sz="1000" u="sng">
                <a:solidFill>
                  <a:schemeClr val="hlink"/>
                </a:solidFill>
                <a:latin typeface="Montserrat"/>
                <a:ea typeface="Montserrat"/>
                <a:cs typeface="Montserrat"/>
                <a:sym typeface="Montserrat"/>
                <a:hlinkClick r:id="rId3"/>
              </a:rPr>
              <a:t>https://chat.whatsapp.com/FbOeKHMO9coFk9iROhO7AC</a:t>
            </a:r>
            <a:endParaRPr sz="1000">
              <a:solidFill>
                <a:srgbClr val="F2F2F2"/>
              </a:solidFill>
              <a:latin typeface="Montserrat"/>
              <a:ea typeface="Montserrat"/>
              <a:cs typeface="Montserrat"/>
              <a:sym typeface="Montserrat"/>
            </a:endParaRPr>
          </a:p>
          <a:p>
            <a:pPr indent="-292100" lvl="0" marL="457200" marR="0" rtl="0" algn="l">
              <a:lnSpc>
                <a:spcPct val="100000"/>
              </a:lnSpc>
              <a:spcBef>
                <a:spcPts val="0"/>
              </a:spcBef>
              <a:spcAft>
                <a:spcPts val="0"/>
              </a:spcAft>
              <a:buClr>
                <a:srgbClr val="F2F2F2"/>
              </a:buClr>
              <a:buSzPts val="1000"/>
              <a:buFont typeface="Montserrat"/>
              <a:buChar char="●"/>
            </a:pPr>
            <a:r>
              <a:t/>
            </a:r>
            <a:endParaRPr sz="1000">
              <a:solidFill>
                <a:srgbClr val="F2F2F2"/>
              </a:solidFill>
              <a:latin typeface="Montserrat"/>
              <a:ea typeface="Montserrat"/>
              <a:cs typeface="Montserrat"/>
              <a:sym typeface="Montserrat"/>
            </a:endParaRPr>
          </a:p>
        </p:txBody>
      </p:sp>
      <p:pic>
        <p:nvPicPr>
          <p:cNvPr id="213" name="Google Shape;213;g2d78b41d4cc_0_168"/>
          <p:cNvPicPr preferRelativeResize="0"/>
          <p:nvPr/>
        </p:nvPicPr>
        <p:blipFill rotWithShape="1">
          <a:blip r:embed="rId4">
            <a:alphaModFix/>
          </a:blip>
          <a:srcRect b="0" l="0" r="0" t="0"/>
          <a:stretch/>
        </p:blipFill>
        <p:spPr>
          <a:xfrm>
            <a:off x="0" y="280500"/>
            <a:ext cx="1899875" cy="219200"/>
          </a:xfrm>
          <a:prstGeom prst="rect">
            <a:avLst/>
          </a:prstGeom>
          <a:noFill/>
          <a:ln>
            <a:noFill/>
          </a:ln>
        </p:spPr>
      </p:pic>
      <p:pic>
        <p:nvPicPr>
          <p:cNvPr id="214" name="Google Shape;214;g2d78b41d4cc_0_168"/>
          <p:cNvPicPr preferRelativeResize="0"/>
          <p:nvPr/>
        </p:nvPicPr>
        <p:blipFill rotWithShape="1">
          <a:blip r:embed="rId4">
            <a:alphaModFix/>
          </a:blip>
          <a:srcRect b="0" l="0" r="0" t="0"/>
          <a:stretch/>
        </p:blipFill>
        <p:spPr>
          <a:xfrm rot="10800000">
            <a:off x="7221725" y="280500"/>
            <a:ext cx="1899875" cy="21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63"/>
          <p:cNvSpPr/>
          <p:nvPr/>
        </p:nvSpPr>
        <p:spPr>
          <a:xfrm>
            <a:off x="1900" y="-5700"/>
            <a:ext cx="9144000" cy="5143500"/>
          </a:xfrm>
          <a:prstGeom prst="rect">
            <a:avLst/>
          </a:prstGeom>
          <a:solidFill>
            <a:srgbClr val="1E19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63"/>
          <p:cNvSpPr txBox="1"/>
          <p:nvPr/>
        </p:nvSpPr>
        <p:spPr>
          <a:xfrm>
            <a:off x="435227" y="1735930"/>
            <a:ext cx="7947300" cy="5619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3200"/>
              <a:buFont typeface="Arial"/>
              <a:buNone/>
            </a:pPr>
            <a:r>
              <a:rPr b="1" lang="es" sz="3200">
                <a:solidFill>
                  <a:srgbClr val="FFFFFF"/>
                </a:solidFill>
                <a:latin typeface="Montserrat"/>
                <a:ea typeface="Montserrat"/>
                <a:cs typeface="Montserrat"/>
                <a:sym typeface="Montserrat"/>
              </a:rPr>
              <a:t>¡Bienvenido!</a:t>
            </a:r>
            <a:endParaRPr b="0" i="0" sz="1400" u="none" cap="none" strike="noStrike">
              <a:solidFill>
                <a:srgbClr val="FFFFFF"/>
              </a:solidFill>
              <a:latin typeface="Arial"/>
              <a:ea typeface="Arial"/>
              <a:cs typeface="Arial"/>
              <a:sym typeface="Arial"/>
            </a:endParaRPr>
          </a:p>
        </p:txBody>
      </p:sp>
      <p:pic>
        <p:nvPicPr>
          <p:cNvPr id="221" name="Google Shape;221;p63"/>
          <p:cNvPicPr preferRelativeResize="0"/>
          <p:nvPr/>
        </p:nvPicPr>
        <p:blipFill rotWithShape="1">
          <a:blip r:embed="rId3">
            <a:alphaModFix/>
          </a:blip>
          <a:srcRect b="0" l="0" r="0" t="0"/>
          <a:stretch/>
        </p:blipFill>
        <p:spPr>
          <a:xfrm>
            <a:off x="3190801" y="774224"/>
            <a:ext cx="2234150" cy="558550"/>
          </a:xfrm>
          <a:prstGeom prst="rect">
            <a:avLst/>
          </a:prstGeom>
          <a:noFill/>
          <a:ln>
            <a:noFill/>
          </a:ln>
        </p:spPr>
      </p:pic>
      <p:sp>
        <p:nvSpPr>
          <p:cNvPr id="222" name="Google Shape;222;p63"/>
          <p:cNvSpPr/>
          <p:nvPr/>
        </p:nvSpPr>
        <p:spPr>
          <a:xfrm>
            <a:off x="1900" y="4530450"/>
            <a:ext cx="9144000" cy="360600"/>
          </a:xfrm>
          <a:prstGeom prst="rect">
            <a:avLst/>
          </a:prstGeom>
          <a:solidFill>
            <a:srgbClr val="E4148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2F2F2"/>
              </a:solidFill>
              <a:latin typeface="Arial"/>
              <a:ea typeface="Arial"/>
              <a:cs typeface="Arial"/>
              <a:sym typeface="Arial"/>
            </a:endParaRPr>
          </a:p>
        </p:txBody>
      </p:sp>
      <p:sp>
        <p:nvSpPr>
          <p:cNvPr id="223" name="Google Shape;223;p63"/>
          <p:cNvSpPr txBox="1"/>
          <p:nvPr/>
        </p:nvSpPr>
        <p:spPr>
          <a:xfrm>
            <a:off x="3161325" y="2350500"/>
            <a:ext cx="3000000" cy="431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s" sz="1600">
                <a:solidFill>
                  <a:srgbClr val="FBB03B"/>
                </a:solidFill>
                <a:latin typeface="Montserrat"/>
                <a:ea typeface="Montserrat"/>
                <a:cs typeface="Montserrat"/>
                <a:sym typeface="Montserrat"/>
              </a:rPr>
              <a:t>Contáctanos:</a:t>
            </a:r>
            <a:endParaRPr/>
          </a:p>
        </p:txBody>
      </p:sp>
      <p:pic>
        <p:nvPicPr>
          <p:cNvPr id="224" name="Google Shape;224;p63"/>
          <p:cNvPicPr preferRelativeResize="0"/>
          <p:nvPr/>
        </p:nvPicPr>
        <p:blipFill>
          <a:blip r:embed="rId4">
            <a:alphaModFix/>
          </a:blip>
          <a:stretch>
            <a:fillRect/>
          </a:stretch>
        </p:blipFill>
        <p:spPr>
          <a:xfrm>
            <a:off x="3691788" y="2781600"/>
            <a:ext cx="1506275" cy="1506275"/>
          </a:xfrm>
          <a:prstGeom prst="rect">
            <a:avLst/>
          </a:prstGeom>
          <a:noFill/>
          <a:ln>
            <a:noFill/>
          </a:ln>
        </p:spPr>
      </p:pic>
      <p:sp>
        <p:nvSpPr>
          <p:cNvPr id="225" name="Google Shape;225;p63"/>
          <p:cNvSpPr txBox="1"/>
          <p:nvPr/>
        </p:nvSpPr>
        <p:spPr>
          <a:xfrm>
            <a:off x="3327850" y="45106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lt1"/>
                </a:solidFill>
                <a:latin typeface="Montserrat"/>
                <a:ea typeface="Montserrat"/>
                <a:cs typeface="Montserrat"/>
                <a:sym typeface="Montserrat"/>
              </a:rPr>
              <a:t>https://wa.link/gz92w7</a:t>
            </a:r>
            <a:endParaRPr>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g2d78b41d4cc_0_340"/>
          <p:cNvPicPr preferRelativeResize="0"/>
          <p:nvPr/>
        </p:nvPicPr>
        <p:blipFill rotWithShape="1">
          <a:blip r:embed="rId3">
            <a:alphaModFix/>
          </a:blip>
          <a:srcRect b="0" l="0" r="0" t="1536"/>
          <a:stretch/>
        </p:blipFill>
        <p:spPr>
          <a:xfrm>
            <a:off x="0" y="0"/>
            <a:ext cx="9144000" cy="5143501"/>
          </a:xfrm>
          <a:prstGeom prst="rect">
            <a:avLst/>
          </a:prstGeom>
          <a:noFill/>
          <a:ln>
            <a:noFill/>
          </a:ln>
        </p:spPr>
      </p:pic>
      <p:sp>
        <p:nvSpPr>
          <p:cNvPr id="81" name="Google Shape;81;g2d78b41d4cc_0_340"/>
          <p:cNvSpPr txBox="1"/>
          <p:nvPr>
            <p:ph idx="1" type="subTitle"/>
          </p:nvPr>
        </p:nvSpPr>
        <p:spPr>
          <a:xfrm>
            <a:off x="245750" y="1315650"/>
            <a:ext cx="8652600" cy="3073800"/>
          </a:xfrm>
          <a:prstGeom prst="rect">
            <a:avLst/>
          </a:prstGeom>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1"/>
              </a:buClr>
              <a:buSzPts val="1100"/>
              <a:buFont typeface="Arial"/>
              <a:buNone/>
            </a:pPr>
            <a:r>
              <a:rPr b="1" lang="es" sz="2500">
                <a:solidFill>
                  <a:schemeClr val="lt1"/>
                </a:solidFill>
                <a:latin typeface="Montserrat"/>
                <a:ea typeface="Montserrat"/>
                <a:cs typeface="Montserrat"/>
                <a:sym typeface="Montserrat"/>
              </a:rPr>
              <a:t>En el Perú,</a:t>
            </a:r>
            <a:r>
              <a:rPr lang="es" sz="1800">
                <a:solidFill>
                  <a:schemeClr val="lt1"/>
                </a:solidFill>
                <a:latin typeface="Montserrat"/>
                <a:ea typeface="Montserrat"/>
                <a:cs typeface="Montserrat"/>
                <a:sym typeface="Montserrat"/>
              </a:rPr>
              <a:t> la tuberculosis continúa siendo una de las enfermedades infecciosas más importantes, afectando a cerca de </a:t>
            </a:r>
            <a:r>
              <a:rPr b="1" lang="es" sz="2300">
                <a:solidFill>
                  <a:schemeClr val="lt1"/>
                </a:solidFill>
                <a:latin typeface="Montserrat"/>
                <a:ea typeface="Montserrat"/>
                <a:cs typeface="Montserrat"/>
                <a:sym typeface="Montserrat"/>
              </a:rPr>
              <a:t>30 mil personas </a:t>
            </a:r>
            <a:r>
              <a:rPr lang="es" sz="1800">
                <a:solidFill>
                  <a:schemeClr val="lt1"/>
                </a:solidFill>
                <a:latin typeface="Montserrat"/>
                <a:ea typeface="Montserrat"/>
                <a:cs typeface="Montserrat"/>
                <a:sym typeface="Montserrat"/>
              </a:rPr>
              <a:t>anualmente. A pesar de los avances en diagnóstico y tratamiento, esta enfermedad y las  </a:t>
            </a:r>
            <a:r>
              <a:rPr b="1" lang="es" sz="2200">
                <a:solidFill>
                  <a:schemeClr val="lt1"/>
                </a:solidFill>
                <a:latin typeface="Montserrat"/>
                <a:ea typeface="Montserrat"/>
                <a:cs typeface="Montserrat"/>
                <a:sym typeface="Montserrat"/>
              </a:rPr>
              <a:t>secuelas</a:t>
            </a:r>
            <a:r>
              <a:rPr lang="es" sz="1800">
                <a:solidFill>
                  <a:schemeClr val="lt1"/>
                </a:solidFill>
                <a:latin typeface="Montserrat"/>
                <a:ea typeface="Montserrat"/>
                <a:cs typeface="Montserrat"/>
                <a:sym typeface="Montserrat"/>
              </a:rPr>
              <a:t> que deja en las personas afectadas por la TB, siguen representando un desafío crítico para la salud pública, con un impacto profundo tanto en la calidad de vida de quienes la padecen como en el sistema de salud del país.</a:t>
            </a:r>
            <a:endParaRPr sz="1800">
              <a:solidFill>
                <a:schemeClr val="lt1"/>
              </a:solidFill>
              <a:latin typeface="Montserrat"/>
              <a:ea typeface="Montserrat"/>
              <a:cs typeface="Montserrat"/>
              <a:sym typeface="Montserrat"/>
            </a:endParaRPr>
          </a:p>
          <a:p>
            <a:pPr indent="0" lvl="0" marL="0" rtl="0" algn="ctr">
              <a:lnSpc>
                <a:spcPct val="80000"/>
              </a:lnSpc>
              <a:spcBef>
                <a:spcPts val="1200"/>
              </a:spcBef>
              <a:spcAft>
                <a:spcPts val="0"/>
              </a:spcAft>
              <a:buSzPts val="275"/>
              <a:buNone/>
            </a:pPr>
            <a:r>
              <a:t/>
            </a:r>
            <a:endParaRPr sz="1800">
              <a:solidFill>
                <a:schemeClr val="lt1"/>
              </a:solidFill>
              <a:latin typeface="Montserrat"/>
              <a:ea typeface="Montserrat"/>
              <a:cs typeface="Montserrat"/>
              <a:sym typeface="Montserrat"/>
            </a:endParaRPr>
          </a:p>
        </p:txBody>
      </p:sp>
      <p:sp>
        <p:nvSpPr>
          <p:cNvPr id="82" name="Google Shape;82;g2d78b41d4cc_0_340"/>
          <p:cNvSpPr txBox="1"/>
          <p:nvPr/>
        </p:nvSpPr>
        <p:spPr>
          <a:xfrm>
            <a:off x="109100" y="4560075"/>
            <a:ext cx="4540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200">
                <a:solidFill>
                  <a:schemeClr val="lt1"/>
                </a:solidFill>
                <a:latin typeface="Montserrat"/>
                <a:ea typeface="Montserrat"/>
                <a:cs typeface="Montserrat"/>
                <a:sym typeface="Montserrat"/>
              </a:rPr>
              <a:t>Fuente: </a:t>
            </a:r>
            <a:r>
              <a:rPr lang="es" sz="1200">
                <a:solidFill>
                  <a:schemeClr val="lt1"/>
                </a:solidFill>
                <a:latin typeface="Montserrat"/>
                <a:ea typeface="Montserrat"/>
                <a:cs typeface="Montserrat"/>
                <a:sym typeface="Montserrat"/>
              </a:rPr>
              <a:t>Ministerio de Salud (2024).</a:t>
            </a:r>
            <a:endParaRPr sz="1200">
              <a:solidFill>
                <a:schemeClr val="lt1"/>
              </a:solidFill>
              <a:latin typeface="Montserrat"/>
              <a:ea typeface="Montserrat"/>
              <a:cs typeface="Montserrat"/>
              <a:sym typeface="Montserrat"/>
            </a:endParaRPr>
          </a:p>
        </p:txBody>
      </p:sp>
      <p:sp>
        <p:nvSpPr>
          <p:cNvPr id="83" name="Google Shape;83;g2d78b41d4cc_0_340"/>
          <p:cNvSpPr/>
          <p:nvPr/>
        </p:nvSpPr>
        <p:spPr>
          <a:xfrm rot="5400000">
            <a:off x="4481025" y="-4522875"/>
            <a:ext cx="178500" cy="9140700"/>
          </a:xfrm>
          <a:prstGeom prst="rect">
            <a:avLst/>
          </a:prstGeom>
          <a:solidFill>
            <a:srgbClr val="E4148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highlight>
                <a:srgbClr val="1E1951"/>
              </a:highlight>
              <a:latin typeface="Calibri"/>
              <a:ea typeface="Calibri"/>
              <a:cs typeface="Calibri"/>
              <a:sym typeface="Calibri"/>
            </a:endParaRPr>
          </a:p>
        </p:txBody>
      </p:sp>
      <p:pic>
        <p:nvPicPr>
          <p:cNvPr id="84" name="Google Shape;84;g2d78b41d4cc_0_340"/>
          <p:cNvPicPr preferRelativeResize="0"/>
          <p:nvPr/>
        </p:nvPicPr>
        <p:blipFill rotWithShape="1">
          <a:blip r:embed="rId4">
            <a:alphaModFix/>
          </a:blip>
          <a:srcRect b="0" l="0" r="0" t="0"/>
          <a:stretch/>
        </p:blipFill>
        <p:spPr>
          <a:xfrm rot="10800000">
            <a:off x="6815600" y="0"/>
            <a:ext cx="2330300" cy="268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g2d78b41d4cc_0_5"/>
          <p:cNvPicPr preferRelativeResize="0"/>
          <p:nvPr/>
        </p:nvPicPr>
        <p:blipFill rotWithShape="1">
          <a:blip r:embed="rId3">
            <a:alphaModFix/>
          </a:blip>
          <a:srcRect b="18729" l="0" r="6681" t="10753"/>
          <a:stretch/>
        </p:blipFill>
        <p:spPr>
          <a:xfrm>
            <a:off x="159650" y="1304350"/>
            <a:ext cx="8710001" cy="2193900"/>
          </a:xfrm>
          <a:prstGeom prst="rect">
            <a:avLst/>
          </a:prstGeom>
          <a:noFill/>
          <a:ln>
            <a:noFill/>
          </a:ln>
        </p:spPr>
      </p:pic>
      <p:sp>
        <p:nvSpPr>
          <p:cNvPr id="90" name="Google Shape;90;g2d78b41d4cc_0_5"/>
          <p:cNvSpPr/>
          <p:nvPr/>
        </p:nvSpPr>
        <p:spPr>
          <a:xfrm rot="5400000">
            <a:off x="4481025" y="-4522875"/>
            <a:ext cx="178500" cy="9140700"/>
          </a:xfrm>
          <a:prstGeom prst="rect">
            <a:avLst/>
          </a:prstGeom>
          <a:solidFill>
            <a:srgbClr val="1E1951"/>
          </a:solidFill>
          <a:ln cap="flat" cmpd="sng" w="12700">
            <a:solidFill>
              <a:schemeClr val="lt1"/>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highlight>
                <a:srgbClr val="1E1951"/>
              </a:highlight>
              <a:latin typeface="Calibri"/>
              <a:ea typeface="Calibri"/>
              <a:cs typeface="Calibri"/>
              <a:sym typeface="Calibri"/>
            </a:endParaRPr>
          </a:p>
        </p:txBody>
      </p:sp>
      <p:pic>
        <p:nvPicPr>
          <p:cNvPr id="91" name="Google Shape;91;g2d78b41d4cc_0_5"/>
          <p:cNvPicPr preferRelativeResize="0"/>
          <p:nvPr/>
        </p:nvPicPr>
        <p:blipFill rotWithShape="1">
          <a:blip r:embed="rId4">
            <a:alphaModFix/>
          </a:blip>
          <a:srcRect b="0" l="0" r="0" t="0"/>
          <a:stretch/>
        </p:blipFill>
        <p:spPr>
          <a:xfrm rot="10800000">
            <a:off x="6815600" y="0"/>
            <a:ext cx="2330300" cy="268875"/>
          </a:xfrm>
          <a:prstGeom prst="rect">
            <a:avLst/>
          </a:prstGeom>
          <a:noFill/>
          <a:ln>
            <a:noFill/>
          </a:ln>
        </p:spPr>
      </p:pic>
      <p:sp>
        <p:nvSpPr>
          <p:cNvPr id="92" name="Google Shape;92;g2d78b41d4cc_0_5"/>
          <p:cNvSpPr txBox="1"/>
          <p:nvPr/>
        </p:nvSpPr>
        <p:spPr>
          <a:xfrm>
            <a:off x="216924" y="378389"/>
            <a:ext cx="40041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s" sz="3700">
                <a:solidFill>
                  <a:srgbClr val="E41482"/>
                </a:solidFill>
                <a:latin typeface="Montserrat"/>
                <a:ea typeface="Montserrat"/>
                <a:cs typeface="Montserrat"/>
                <a:sym typeface="Montserrat"/>
              </a:rPr>
              <a:t>Sabías qué…</a:t>
            </a:r>
            <a:endParaRPr b="1" i="0" sz="3700" u="none" cap="none" strike="noStrike">
              <a:solidFill>
                <a:srgbClr val="E41482"/>
              </a:solidFill>
              <a:latin typeface="Montserrat"/>
              <a:ea typeface="Montserrat"/>
              <a:cs typeface="Montserrat"/>
              <a:sym typeface="Montserrat"/>
            </a:endParaRPr>
          </a:p>
        </p:txBody>
      </p:sp>
      <p:pic>
        <p:nvPicPr>
          <p:cNvPr descr="https://lh7-us.googleusercontent.com/hEoQWONKXh3H0rdfsU2PCdwyxGGFG6_WbDL457matI_C5bj1v6DKA5zS626ONXh79iOTJmbxQkfyA3rv2fcRSrHqY65KQ5NL1TL2F0dFojni_4lygbg7WoTqnkK0lQi5FgHpZI7jp2zyChq-5DHExeLnmA=s2048" id="93" name="Google Shape;93;g2d78b41d4cc_0_5"/>
          <p:cNvPicPr preferRelativeResize="0"/>
          <p:nvPr/>
        </p:nvPicPr>
        <p:blipFill rotWithShape="1">
          <a:blip r:embed="rId5">
            <a:alphaModFix/>
          </a:blip>
          <a:srcRect b="0" l="0" r="0" t="0"/>
          <a:stretch/>
        </p:blipFill>
        <p:spPr>
          <a:xfrm>
            <a:off x="7154117" y="4505128"/>
            <a:ext cx="1798497" cy="519044"/>
          </a:xfrm>
          <a:prstGeom prst="rect">
            <a:avLst/>
          </a:prstGeom>
          <a:noFill/>
          <a:ln>
            <a:noFill/>
          </a:ln>
        </p:spPr>
      </p:pic>
      <p:sp>
        <p:nvSpPr>
          <p:cNvPr id="94" name="Google Shape;94;g2d78b41d4cc_0_5"/>
          <p:cNvSpPr txBox="1"/>
          <p:nvPr/>
        </p:nvSpPr>
        <p:spPr>
          <a:xfrm>
            <a:off x="497900" y="3889225"/>
            <a:ext cx="6110400" cy="1046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a:solidFill>
                  <a:srgbClr val="1E1951"/>
                </a:solidFill>
                <a:latin typeface="Montserrat"/>
                <a:ea typeface="Montserrat"/>
                <a:cs typeface="Montserrat"/>
                <a:sym typeface="Montserrat"/>
              </a:rPr>
              <a:t>El programa del Estado Peruano, PANTBC, entrega una canasta de alimentos mensual que cubre el</a:t>
            </a:r>
            <a:r>
              <a:rPr b="1" lang="es">
                <a:solidFill>
                  <a:srgbClr val="1E1951"/>
                </a:solidFill>
                <a:latin typeface="Montserrat"/>
                <a:ea typeface="Montserrat"/>
                <a:cs typeface="Montserrat"/>
                <a:sym typeface="Montserrat"/>
              </a:rPr>
              <a:t> 50% de los requerimientos nutricionales</a:t>
            </a:r>
            <a:r>
              <a:rPr lang="es">
                <a:solidFill>
                  <a:srgbClr val="1E1951"/>
                </a:solidFill>
                <a:latin typeface="Montserrat"/>
                <a:ea typeface="Montserrat"/>
                <a:cs typeface="Montserrat"/>
                <a:sym typeface="Montserrat"/>
              </a:rPr>
              <a:t> de una persona afectada por la tuberculosis y hasta cuatro de sus contactos cercanos (personas que viven con ella).</a:t>
            </a:r>
            <a:endParaRPr>
              <a:solidFill>
                <a:srgbClr val="1E195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2d78b41d4cc_0_21"/>
          <p:cNvPicPr preferRelativeResize="0"/>
          <p:nvPr/>
        </p:nvPicPr>
        <p:blipFill>
          <a:blip r:embed="rId3">
            <a:alphaModFix/>
          </a:blip>
          <a:stretch>
            <a:fillRect/>
          </a:stretch>
        </p:blipFill>
        <p:spPr>
          <a:xfrm>
            <a:off x="935250" y="627625"/>
            <a:ext cx="7252027" cy="4515874"/>
          </a:xfrm>
          <a:prstGeom prst="rect">
            <a:avLst/>
          </a:prstGeom>
          <a:noFill/>
          <a:ln>
            <a:noFill/>
          </a:ln>
        </p:spPr>
      </p:pic>
      <p:sp>
        <p:nvSpPr>
          <p:cNvPr id="100" name="Google Shape;100;g2d78b41d4cc_0_21"/>
          <p:cNvSpPr txBox="1"/>
          <p:nvPr/>
        </p:nvSpPr>
        <p:spPr>
          <a:xfrm>
            <a:off x="130374" y="189927"/>
            <a:ext cx="40041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1" i="0" sz="3700" u="none" cap="none" strike="noStrike">
              <a:solidFill>
                <a:srgbClr val="E41482"/>
              </a:solidFill>
              <a:latin typeface="Montserrat"/>
              <a:ea typeface="Montserrat"/>
              <a:cs typeface="Montserrat"/>
              <a:sym typeface="Montserrat"/>
            </a:endParaRPr>
          </a:p>
        </p:txBody>
      </p:sp>
      <p:sp>
        <p:nvSpPr>
          <p:cNvPr id="101" name="Google Shape;101;g2d78b41d4cc_0_21"/>
          <p:cNvSpPr/>
          <p:nvPr/>
        </p:nvSpPr>
        <p:spPr>
          <a:xfrm rot="5400000">
            <a:off x="4481025" y="-4522875"/>
            <a:ext cx="178500" cy="9140700"/>
          </a:xfrm>
          <a:prstGeom prst="rect">
            <a:avLst/>
          </a:prstGeom>
          <a:solidFill>
            <a:srgbClr val="1E1951"/>
          </a:solidFill>
          <a:ln cap="flat" cmpd="sng" w="12700">
            <a:solidFill>
              <a:schemeClr val="lt1"/>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highlight>
                <a:srgbClr val="1E1951"/>
              </a:highlight>
              <a:latin typeface="Calibri"/>
              <a:ea typeface="Calibri"/>
              <a:cs typeface="Calibri"/>
              <a:sym typeface="Calibri"/>
            </a:endParaRPr>
          </a:p>
        </p:txBody>
      </p:sp>
      <p:pic>
        <p:nvPicPr>
          <p:cNvPr id="102" name="Google Shape;102;g2d78b41d4cc_0_21"/>
          <p:cNvPicPr preferRelativeResize="0"/>
          <p:nvPr/>
        </p:nvPicPr>
        <p:blipFill rotWithShape="1">
          <a:blip r:embed="rId4">
            <a:alphaModFix/>
          </a:blip>
          <a:srcRect b="0" l="0" r="0" t="0"/>
          <a:stretch/>
        </p:blipFill>
        <p:spPr>
          <a:xfrm rot="10800000">
            <a:off x="6815600" y="0"/>
            <a:ext cx="2330300" cy="268875"/>
          </a:xfrm>
          <a:prstGeom prst="rect">
            <a:avLst/>
          </a:prstGeom>
          <a:noFill/>
          <a:ln>
            <a:noFill/>
          </a:ln>
        </p:spPr>
      </p:pic>
      <p:sp>
        <p:nvSpPr>
          <p:cNvPr id="103" name="Google Shape;103;g2d78b41d4cc_0_21"/>
          <p:cNvSpPr txBox="1"/>
          <p:nvPr/>
        </p:nvSpPr>
        <p:spPr>
          <a:xfrm>
            <a:off x="130375" y="328525"/>
            <a:ext cx="6618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s" sz="2100">
                <a:solidFill>
                  <a:srgbClr val="E41482"/>
                </a:solidFill>
                <a:latin typeface="Montserrat"/>
                <a:ea typeface="Montserrat"/>
                <a:cs typeface="Montserrat"/>
                <a:sym typeface="Montserrat"/>
              </a:rPr>
              <a:t>Aquí nuestro video de campaña:</a:t>
            </a:r>
            <a:endParaRPr b="1" i="0" sz="2100" u="none" cap="none" strike="noStrike">
              <a:solidFill>
                <a:srgbClr val="E41482"/>
              </a:solidFill>
              <a:latin typeface="Montserrat"/>
              <a:ea typeface="Montserrat"/>
              <a:cs typeface="Montserrat"/>
              <a:sym typeface="Montserrat"/>
            </a:endParaRPr>
          </a:p>
        </p:txBody>
      </p:sp>
      <p:pic>
        <p:nvPicPr>
          <p:cNvPr id="104" name="Google Shape;104;g2d78b41d4cc_0_21" title="Video de campaña PANTBC sin alimentos la cura es más difícil.mp4">
            <a:hlinkClick r:id="rId5"/>
          </p:cNvPr>
          <p:cNvPicPr preferRelativeResize="0"/>
          <p:nvPr/>
        </p:nvPicPr>
        <p:blipFill>
          <a:blip r:embed="rId6">
            <a:alphaModFix/>
          </a:blip>
          <a:stretch>
            <a:fillRect/>
          </a:stretch>
        </p:blipFill>
        <p:spPr>
          <a:xfrm>
            <a:off x="2082375" y="1289100"/>
            <a:ext cx="4975800" cy="27988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g2e5f91530e1_1_12"/>
          <p:cNvPicPr preferRelativeResize="0"/>
          <p:nvPr/>
        </p:nvPicPr>
        <p:blipFill rotWithShape="1">
          <a:blip r:embed="rId3">
            <a:alphaModFix/>
          </a:blip>
          <a:srcRect b="0" l="1479" r="1827" t="0"/>
          <a:stretch/>
        </p:blipFill>
        <p:spPr>
          <a:xfrm>
            <a:off x="-3375" y="-41775"/>
            <a:ext cx="9144003" cy="5185276"/>
          </a:xfrm>
          <a:prstGeom prst="rect">
            <a:avLst/>
          </a:prstGeom>
          <a:noFill/>
          <a:ln>
            <a:noFill/>
          </a:ln>
        </p:spPr>
      </p:pic>
      <p:sp>
        <p:nvSpPr>
          <p:cNvPr id="110" name="Google Shape;110;g2e5f91530e1_1_12"/>
          <p:cNvSpPr/>
          <p:nvPr/>
        </p:nvSpPr>
        <p:spPr>
          <a:xfrm>
            <a:off x="265363" y="3125825"/>
            <a:ext cx="2820600" cy="1807800"/>
          </a:xfrm>
          <a:prstGeom prst="roundRect">
            <a:avLst>
              <a:gd fmla="val 16667" name="adj"/>
            </a:avLst>
          </a:prstGeom>
          <a:noFill/>
          <a:ln cap="flat" cmpd="sng" w="19050">
            <a:solidFill>
              <a:srgbClr val="E4148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 sz="1300" u="none" cap="none" strike="noStrike">
                <a:solidFill>
                  <a:srgbClr val="F8971D"/>
                </a:solidFill>
                <a:latin typeface="Montserrat"/>
                <a:ea typeface="Montserrat"/>
                <a:cs typeface="Montserrat"/>
                <a:sym typeface="Montserrat"/>
              </a:rPr>
              <a:t>Concienciación</a:t>
            </a:r>
            <a:endParaRPr b="1" i="0" sz="1300" u="none" cap="none" strike="noStrike">
              <a:solidFill>
                <a:srgbClr val="F8971D"/>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i="0" sz="13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i="0" lang="es" sz="900" u="none" cap="none" strike="noStrike">
                <a:solidFill>
                  <a:schemeClr val="lt1"/>
                </a:solidFill>
                <a:latin typeface="Montserrat"/>
                <a:ea typeface="Montserrat"/>
                <a:cs typeface="Montserrat"/>
                <a:sym typeface="Montserrat"/>
              </a:rPr>
              <a:t>Aumentar la conciencia sobre la tuberculosis (TB) y la importancia de una buena nutrición en la recuperación.</a:t>
            </a:r>
            <a:endParaRPr b="0" i="0" sz="1800" u="none" cap="none" strike="noStrike">
              <a:solidFill>
                <a:schemeClr val="lt1"/>
              </a:solidFill>
              <a:latin typeface="Poppins"/>
              <a:ea typeface="Poppins"/>
              <a:cs typeface="Poppins"/>
              <a:sym typeface="Poppins"/>
            </a:endParaRPr>
          </a:p>
        </p:txBody>
      </p:sp>
      <p:sp>
        <p:nvSpPr>
          <p:cNvPr id="111" name="Google Shape;111;g2e5f91530e1_1_12"/>
          <p:cNvSpPr/>
          <p:nvPr/>
        </p:nvSpPr>
        <p:spPr>
          <a:xfrm>
            <a:off x="3266225" y="3125825"/>
            <a:ext cx="2636700" cy="1807800"/>
          </a:xfrm>
          <a:prstGeom prst="roundRect">
            <a:avLst>
              <a:gd fmla="val 16667" name="adj"/>
            </a:avLst>
          </a:prstGeom>
          <a:noFill/>
          <a:ln cap="flat" cmpd="sng" w="19050">
            <a:solidFill>
              <a:srgbClr val="E4148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 sz="1300" u="none" cap="none" strike="noStrike">
                <a:solidFill>
                  <a:srgbClr val="F8971D"/>
                </a:solidFill>
                <a:latin typeface="Montserrat"/>
                <a:ea typeface="Montserrat"/>
                <a:cs typeface="Montserrat"/>
                <a:sym typeface="Montserrat"/>
              </a:rPr>
              <a:t>Educación</a:t>
            </a:r>
            <a:endParaRPr b="1" i="0" sz="1300" u="none" cap="none" strike="noStrike">
              <a:solidFill>
                <a:srgbClr val="F8971D"/>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i="0" sz="13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i="0" lang="es" sz="900" u="none" cap="none" strike="noStrike">
                <a:solidFill>
                  <a:schemeClr val="lt1"/>
                </a:solidFill>
                <a:latin typeface="Montserrat"/>
                <a:ea typeface="Montserrat"/>
                <a:cs typeface="Montserrat"/>
                <a:sym typeface="Montserrat"/>
              </a:rPr>
              <a:t>Proveer información clara y accesible sobre cómo la alimentación complementaria ayuda en la lucha contra la TB.</a:t>
            </a:r>
            <a:endParaRPr b="0" i="0" sz="1800" u="none" cap="none" strike="noStrike">
              <a:solidFill>
                <a:schemeClr val="lt1"/>
              </a:solidFill>
              <a:latin typeface="Poppins"/>
              <a:ea typeface="Poppins"/>
              <a:cs typeface="Poppins"/>
              <a:sym typeface="Poppins"/>
            </a:endParaRPr>
          </a:p>
        </p:txBody>
      </p:sp>
      <p:sp>
        <p:nvSpPr>
          <p:cNvPr id="112" name="Google Shape;112;g2e5f91530e1_1_12"/>
          <p:cNvSpPr/>
          <p:nvPr/>
        </p:nvSpPr>
        <p:spPr>
          <a:xfrm>
            <a:off x="6058038" y="3125825"/>
            <a:ext cx="2820600" cy="1807800"/>
          </a:xfrm>
          <a:prstGeom prst="roundRect">
            <a:avLst>
              <a:gd fmla="val 16667" name="adj"/>
            </a:avLst>
          </a:prstGeom>
          <a:noFill/>
          <a:ln cap="flat" cmpd="sng" w="19050">
            <a:solidFill>
              <a:srgbClr val="E4148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s" sz="1200" u="none" cap="none" strike="noStrike">
                <a:solidFill>
                  <a:srgbClr val="F8971D"/>
                </a:solidFill>
                <a:latin typeface="Montserrat"/>
                <a:ea typeface="Montserrat"/>
                <a:cs typeface="Montserrat"/>
                <a:sym typeface="Montserrat"/>
              </a:rPr>
              <a:t>Vi</a:t>
            </a:r>
            <a:r>
              <a:rPr b="1" i="0" lang="es" sz="1200" u="none" cap="none" strike="noStrike">
                <a:solidFill>
                  <a:srgbClr val="F8971D"/>
                </a:solidFill>
                <a:latin typeface="Montserrat"/>
                <a:ea typeface="Montserrat"/>
                <a:cs typeface="Montserrat"/>
                <a:sym typeface="Montserrat"/>
              </a:rPr>
              <a:t>sibilizar el funcionamiento del Programa TB</a:t>
            </a:r>
            <a:endParaRPr b="1" i="0" sz="1200" u="none" cap="none" strike="noStrike">
              <a:solidFill>
                <a:srgbClr val="F8971D"/>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i="0" sz="12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i="0" lang="es" sz="800" u="none" cap="none" strike="noStrike">
                <a:solidFill>
                  <a:schemeClr val="lt1"/>
                </a:solidFill>
                <a:latin typeface="Montserrat"/>
                <a:ea typeface="Montserrat"/>
                <a:cs typeface="Montserrat"/>
                <a:sym typeface="Montserrat"/>
              </a:rPr>
              <a:t>Incrementar la conciencia pública sobre su importancia, asegurar su adecuada gestión y fomentar la transparencia y la rendición de cuentas en la gestión del programa. </a:t>
            </a:r>
            <a:endParaRPr b="0" i="0" sz="1800" u="none" cap="none" strike="noStrike">
              <a:solidFill>
                <a:schemeClr val="lt1"/>
              </a:solidFill>
              <a:latin typeface="Poppins"/>
              <a:ea typeface="Poppins"/>
              <a:cs typeface="Poppins"/>
              <a:sym typeface="Poppins"/>
            </a:endParaRPr>
          </a:p>
        </p:txBody>
      </p:sp>
      <p:sp>
        <p:nvSpPr>
          <p:cNvPr id="113" name="Google Shape;113;g2e5f91530e1_1_12"/>
          <p:cNvSpPr txBox="1"/>
          <p:nvPr/>
        </p:nvSpPr>
        <p:spPr>
          <a:xfrm>
            <a:off x="265375" y="360975"/>
            <a:ext cx="6618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s" sz="2100">
                <a:solidFill>
                  <a:schemeClr val="lt1"/>
                </a:solidFill>
                <a:latin typeface="Montserrat"/>
                <a:ea typeface="Montserrat"/>
                <a:cs typeface="Montserrat"/>
                <a:sym typeface="Montserrat"/>
              </a:rPr>
              <a:t>¿Cuáles son nuestros objetivos?</a:t>
            </a:r>
            <a:endParaRPr b="1" i="0" sz="2100" u="none" cap="none" strike="noStrike">
              <a:solidFill>
                <a:schemeClr val="lt1"/>
              </a:solidFill>
              <a:latin typeface="Montserrat"/>
              <a:ea typeface="Montserrat"/>
              <a:cs typeface="Montserrat"/>
              <a:sym typeface="Montserrat"/>
            </a:endParaRPr>
          </a:p>
        </p:txBody>
      </p:sp>
      <p:sp>
        <p:nvSpPr>
          <p:cNvPr id="114" name="Google Shape;114;g2e5f91530e1_1_12"/>
          <p:cNvSpPr/>
          <p:nvPr/>
        </p:nvSpPr>
        <p:spPr>
          <a:xfrm rot="5400000">
            <a:off x="4481025" y="-4522875"/>
            <a:ext cx="178500" cy="9140700"/>
          </a:xfrm>
          <a:prstGeom prst="rect">
            <a:avLst/>
          </a:prstGeom>
          <a:solidFill>
            <a:srgbClr val="E4148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highlight>
                <a:srgbClr val="1E1951"/>
              </a:highlight>
              <a:latin typeface="Calibri"/>
              <a:ea typeface="Calibri"/>
              <a:cs typeface="Calibri"/>
              <a:sym typeface="Calibri"/>
            </a:endParaRPr>
          </a:p>
        </p:txBody>
      </p:sp>
      <p:pic>
        <p:nvPicPr>
          <p:cNvPr id="115" name="Google Shape;115;g2e5f91530e1_1_12"/>
          <p:cNvPicPr preferRelativeResize="0"/>
          <p:nvPr/>
        </p:nvPicPr>
        <p:blipFill rotWithShape="1">
          <a:blip r:embed="rId4">
            <a:alphaModFix/>
          </a:blip>
          <a:srcRect b="0" l="0" r="0" t="0"/>
          <a:stretch/>
        </p:blipFill>
        <p:spPr>
          <a:xfrm rot="10800000">
            <a:off x="6815600" y="0"/>
            <a:ext cx="2330300" cy="268875"/>
          </a:xfrm>
          <a:prstGeom prst="rect">
            <a:avLst/>
          </a:prstGeom>
          <a:noFill/>
          <a:ln>
            <a:noFill/>
          </a:ln>
        </p:spPr>
      </p:pic>
      <p:pic>
        <p:nvPicPr>
          <p:cNvPr id="116" name="Google Shape;116;g2e5f91530e1_1_12"/>
          <p:cNvPicPr preferRelativeResize="0"/>
          <p:nvPr/>
        </p:nvPicPr>
        <p:blipFill>
          <a:blip r:embed="rId5">
            <a:alphaModFix/>
          </a:blip>
          <a:stretch>
            <a:fillRect/>
          </a:stretch>
        </p:blipFill>
        <p:spPr>
          <a:xfrm>
            <a:off x="1207217" y="1976625"/>
            <a:ext cx="936900" cy="933150"/>
          </a:xfrm>
          <a:prstGeom prst="rect">
            <a:avLst/>
          </a:prstGeom>
          <a:noFill/>
          <a:ln>
            <a:noFill/>
          </a:ln>
        </p:spPr>
      </p:pic>
      <p:pic>
        <p:nvPicPr>
          <p:cNvPr id="117" name="Google Shape;117;g2e5f91530e1_1_12"/>
          <p:cNvPicPr preferRelativeResize="0"/>
          <p:nvPr/>
        </p:nvPicPr>
        <p:blipFill>
          <a:blip r:embed="rId6">
            <a:alphaModFix/>
          </a:blip>
          <a:stretch>
            <a:fillRect/>
          </a:stretch>
        </p:blipFill>
        <p:spPr>
          <a:xfrm>
            <a:off x="4100178" y="1974747"/>
            <a:ext cx="936900" cy="936900"/>
          </a:xfrm>
          <a:prstGeom prst="rect">
            <a:avLst/>
          </a:prstGeom>
          <a:noFill/>
          <a:ln>
            <a:noFill/>
          </a:ln>
        </p:spPr>
      </p:pic>
      <p:pic>
        <p:nvPicPr>
          <p:cNvPr id="118" name="Google Shape;118;g2e5f91530e1_1_12"/>
          <p:cNvPicPr preferRelativeResize="0"/>
          <p:nvPr/>
        </p:nvPicPr>
        <p:blipFill>
          <a:blip r:embed="rId7">
            <a:alphaModFix/>
          </a:blip>
          <a:stretch>
            <a:fillRect/>
          </a:stretch>
        </p:blipFill>
        <p:spPr>
          <a:xfrm>
            <a:off x="6999900" y="1974750"/>
            <a:ext cx="936900" cy="936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f37fb4289e_0_105"/>
          <p:cNvSpPr txBox="1"/>
          <p:nvPr/>
        </p:nvSpPr>
        <p:spPr>
          <a:xfrm>
            <a:off x="588750" y="2425749"/>
            <a:ext cx="1839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rgbClr val="143059"/>
                </a:solidFill>
                <a:latin typeface="Montserrat SemiBold"/>
                <a:ea typeface="Montserrat SemiBold"/>
                <a:cs typeface="Montserrat SemiBold"/>
                <a:sym typeface="Montserrat SemiBold"/>
              </a:rPr>
              <a:t>Personas afectadas con TB, sus familias y cuidadores.</a:t>
            </a:r>
            <a:endParaRPr b="0" i="0" sz="900" u="none" cap="none" strike="noStrike">
              <a:solidFill>
                <a:srgbClr val="143059"/>
              </a:solidFill>
              <a:latin typeface="Montserrat SemiBold"/>
              <a:ea typeface="Montserrat SemiBold"/>
              <a:cs typeface="Montserrat SemiBold"/>
              <a:sym typeface="Montserrat SemiBold"/>
            </a:endParaRPr>
          </a:p>
        </p:txBody>
      </p:sp>
      <p:sp>
        <p:nvSpPr>
          <p:cNvPr id="124" name="Google Shape;124;g2f37fb4289e_0_105"/>
          <p:cNvSpPr txBox="1"/>
          <p:nvPr/>
        </p:nvSpPr>
        <p:spPr>
          <a:xfrm>
            <a:off x="2728212" y="2395441"/>
            <a:ext cx="1794600" cy="1431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rgbClr val="143059"/>
                </a:solidFill>
                <a:latin typeface="Montserrat SemiBold"/>
                <a:ea typeface="Montserrat SemiBold"/>
                <a:cs typeface="Montserrat SemiBold"/>
                <a:sym typeface="Montserrat SemiBold"/>
              </a:rPr>
              <a:t>Funcionarios del Estado y responsables en la formulación y gestión de políticas de salud (especialmente ligadas al Programa PANTBC) </a:t>
            </a:r>
            <a:endParaRPr b="0" i="0" sz="900" u="none" cap="none" strike="noStrike">
              <a:solidFill>
                <a:srgbClr val="143059"/>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rgbClr val="143059"/>
                </a:solidFill>
                <a:latin typeface="Montserrat SemiBold"/>
                <a:ea typeface="Montserrat SemiBold"/>
                <a:cs typeface="Montserrat SemiBold"/>
                <a:sym typeface="Montserrat SemiBold"/>
              </a:rPr>
              <a:t>así como las ONG, instituciones, organismos públicos y empresas. </a:t>
            </a:r>
            <a:endParaRPr b="0" i="0" sz="900" u="none" cap="none" strike="noStrike">
              <a:solidFill>
                <a:srgbClr val="143059"/>
              </a:solidFill>
              <a:latin typeface="Montserrat SemiBold"/>
              <a:ea typeface="Montserrat SemiBold"/>
              <a:cs typeface="Montserrat SemiBold"/>
              <a:sym typeface="Montserrat SemiBold"/>
            </a:endParaRPr>
          </a:p>
        </p:txBody>
      </p:sp>
      <p:sp>
        <p:nvSpPr>
          <p:cNvPr id="125" name="Google Shape;125;g2f37fb4289e_0_105"/>
          <p:cNvSpPr txBox="1"/>
          <p:nvPr/>
        </p:nvSpPr>
        <p:spPr>
          <a:xfrm>
            <a:off x="4822558" y="2371806"/>
            <a:ext cx="17628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rgbClr val="143059"/>
                </a:solidFill>
                <a:latin typeface="Montserrat SemiBold"/>
                <a:ea typeface="Montserrat SemiBold"/>
                <a:cs typeface="Montserrat SemiBold"/>
                <a:sym typeface="Montserrat SemiBold"/>
              </a:rPr>
              <a:t>Medios de comunicación con intereses en visibilizar temas de salud, bienestar y desarrollo comunitario.</a:t>
            </a:r>
            <a:endParaRPr b="0" i="0" sz="900" u="none" cap="none" strike="noStrike">
              <a:solidFill>
                <a:srgbClr val="143059"/>
              </a:solidFill>
              <a:latin typeface="Montserrat SemiBold"/>
              <a:ea typeface="Montserrat SemiBold"/>
              <a:cs typeface="Montserrat SemiBold"/>
              <a:sym typeface="Montserrat SemiBold"/>
            </a:endParaRPr>
          </a:p>
        </p:txBody>
      </p:sp>
      <p:sp>
        <p:nvSpPr>
          <p:cNvPr id="126" name="Google Shape;126;g2f37fb4289e_0_105"/>
          <p:cNvSpPr txBox="1"/>
          <p:nvPr/>
        </p:nvSpPr>
        <p:spPr>
          <a:xfrm>
            <a:off x="6695722" y="2371806"/>
            <a:ext cx="1839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rgbClr val="143059"/>
                </a:solidFill>
                <a:latin typeface="Montserrat SemiBold"/>
                <a:ea typeface="Montserrat SemiBold"/>
                <a:cs typeface="Montserrat SemiBold"/>
                <a:sym typeface="Montserrat SemiBold"/>
              </a:rPr>
              <a:t>Población peruana en general. </a:t>
            </a:r>
            <a:endParaRPr b="0" i="0" sz="900" u="none" cap="none" strike="noStrike">
              <a:solidFill>
                <a:srgbClr val="143059"/>
              </a:solidFill>
              <a:latin typeface="Montserrat SemiBold"/>
              <a:ea typeface="Montserrat SemiBold"/>
              <a:cs typeface="Montserrat SemiBold"/>
              <a:sym typeface="Montserrat SemiBold"/>
            </a:endParaRPr>
          </a:p>
        </p:txBody>
      </p:sp>
      <p:cxnSp>
        <p:nvCxnSpPr>
          <p:cNvPr id="127" name="Google Shape;127;g2f37fb4289e_0_105"/>
          <p:cNvCxnSpPr/>
          <p:nvPr/>
        </p:nvCxnSpPr>
        <p:spPr>
          <a:xfrm>
            <a:off x="2504514" y="2493537"/>
            <a:ext cx="0" cy="898800"/>
          </a:xfrm>
          <a:prstGeom prst="straightConnector1">
            <a:avLst/>
          </a:prstGeom>
          <a:noFill/>
          <a:ln cap="flat" cmpd="sng" w="19050">
            <a:solidFill>
              <a:srgbClr val="E41482"/>
            </a:solidFill>
            <a:prstDash val="dash"/>
            <a:round/>
            <a:headEnd len="sm" w="sm" type="none"/>
            <a:tailEnd len="sm" w="sm" type="none"/>
          </a:ln>
        </p:spPr>
      </p:cxnSp>
      <p:cxnSp>
        <p:nvCxnSpPr>
          <p:cNvPr id="128" name="Google Shape;128;g2f37fb4289e_0_105"/>
          <p:cNvCxnSpPr/>
          <p:nvPr/>
        </p:nvCxnSpPr>
        <p:spPr>
          <a:xfrm>
            <a:off x="4679648" y="2493537"/>
            <a:ext cx="0" cy="898800"/>
          </a:xfrm>
          <a:prstGeom prst="straightConnector1">
            <a:avLst/>
          </a:prstGeom>
          <a:noFill/>
          <a:ln cap="flat" cmpd="sng" w="19050">
            <a:solidFill>
              <a:srgbClr val="E41482"/>
            </a:solidFill>
            <a:prstDash val="dash"/>
            <a:round/>
            <a:headEnd len="sm" w="sm" type="none"/>
            <a:tailEnd len="sm" w="sm" type="none"/>
          </a:ln>
        </p:spPr>
      </p:cxnSp>
      <p:cxnSp>
        <p:nvCxnSpPr>
          <p:cNvPr id="129" name="Google Shape;129;g2f37fb4289e_0_105"/>
          <p:cNvCxnSpPr/>
          <p:nvPr/>
        </p:nvCxnSpPr>
        <p:spPr>
          <a:xfrm>
            <a:off x="6648831" y="2493537"/>
            <a:ext cx="0" cy="898800"/>
          </a:xfrm>
          <a:prstGeom prst="straightConnector1">
            <a:avLst/>
          </a:prstGeom>
          <a:noFill/>
          <a:ln cap="flat" cmpd="sng" w="19050">
            <a:solidFill>
              <a:srgbClr val="E41482"/>
            </a:solidFill>
            <a:prstDash val="dash"/>
            <a:round/>
            <a:headEnd len="sm" w="sm" type="none"/>
            <a:tailEnd len="sm" w="sm" type="none"/>
          </a:ln>
        </p:spPr>
      </p:cxnSp>
      <p:sp>
        <p:nvSpPr>
          <p:cNvPr id="130" name="Google Shape;130;g2f37fb4289e_0_105"/>
          <p:cNvSpPr txBox="1"/>
          <p:nvPr/>
        </p:nvSpPr>
        <p:spPr>
          <a:xfrm>
            <a:off x="280775" y="324400"/>
            <a:ext cx="5305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s" sz="2400">
                <a:solidFill>
                  <a:srgbClr val="E41482"/>
                </a:solidFill>
                <a:latin typeface="Montserrat"/>
                <a:ea typeface="Montserrat"/>
                <a:cs typeface="Montserrat"/>
                <a:sym typeface="Montserrat"/>
              </a:rPr>
              <a:t>¿A quienes queremos llegar?</a:t>
            </a:r>
            <a:endParaRPr b="1" i="0" sz="2400" u="none" cap="none" strike="noStrike">
              <a:solidFill>
                <a:srgbClr val="E41482"/>
              </a:solidFill>
              <a:latin typeface="Montserrat"/>
              <a:ea typeface="Montserrat"/>
              <a:cs typeface="Montserrat"/>
              <a:sym typeface="Montserrat"/>
            </a:endParaRPr>
          </a:p>
        </p:txBody>
      </p:sp>
      <p:pic>
        <p:nvPicPr>
          <p:cNvPr descr="https://lh7-us.googleusercontent.com/hEoQWONKXh3H0rdfsU2PCdwyxGGFG6_WbDL457matI_C5bj1v6DKA5zS626ONXh79iOTJmbxQkfyA3rv2fcRSrHqY65KQ5NL1TL2F0dFojni_4lygbg7WoTqnkK0lQi5FgHpZI7jp2zyChq-5DHExeLnmA=s2048" id="131" name="Google Shape;131;g2f37fb4289e_0_105"/>
          <p:cNvPicPr preferRelativeResize="0"/>
          <p:nvPr/>
        </p:nvPicPr>
        <p:blipFill rotWithShape="1">
          <a:blip r:embed="rId3">
            <a:alphaModFix/>
          </a:blip>
          <a:srcRect b="0" l="0" r="0" t="0"/>
          <a:stretch/>
        </p:blipFill>
        <p:spPr>
          <a:xfrm>
            <a:off x="7154117" y="4505128"/>
            <a:ext cx="1798497" cy="519044"/>
          </a:xfrm>
          <a:prstGeom prst="rect">
            <a:avLst/>
          </a:prstGeom>
          <a:noFill/>
          <a:ln>
            <a:noFill/>
          </a:ln>
        </p:spPr>
      </p:pic>
      <p:sp>
        <p:nvSpPr>
          <p:cNvPr id="132" name="Google Shape;132;g2f37fb4289e_0_105"/>
          <p:cNvSpPr/>
          <p:nvPr/>
        </p:nvSpPr>
        <p:spPr>
          <a:xfrm rot="5400000">
            <a:off x="4481025" y="-4522875"/>
            <a:ext cx="178500" cy="9140700"/>
          </a:xfrm>
          <a:prstGeom prst="rect">
            <a:avLst/>
          </a:prstGeom>
          <a:solidFill>
            <a:srgbClr val="1E1951"/>
          </a:solidFill>
          <a:ln cap="flat" cmpd="sng" w="12700">
            <a:solidFill>
              <a:schemeClr val="lt1"/>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highlight>
                <a:srgbClr val="1E1951"/>
              </a:highlight>
              <a:latin typeface="Calibri"/>
              <a:ea typeface="Calibri"/>
              <a:cs typeface="Calibri"/>
              <a:sym typeface="Calibri"/>
            </a:endParaRPr>
          </a:p>
        </p:txBody>
      </p:sp>
      <p:pic>
        <p:nvPicPr>
          <p:cNvPr id="133" name="Google Shape;133;g2f37fb4289e_0_105"/>
          <p:cNvPicPr preferRelativeResize="0"/>
          <p:nvPr/>
        </p:nvPicPr>
        <p:blipFill rotWithShape="1">
          <a:blip r:embed="rId4">
            <a:alphaModFix/>
          </a:blip>
          <a:srcRect b="0" l="0" r="0" t="0"/>
          <a:stretch/>
        </p:blipFill>
        <p:spPr>
          <a:xfrm rot="10800000">
            <a:off x="6815600" y="0"/>
            <a:ext cx="2330300" cy="268875"/>
          </a:xfrm>
          <a:prstGeom prst="rect">
            <a:avLst/>
          </a:prstGeom>
          <a:noFill/>
          <a:ln>
            <a:noFill/>
          </a:ln>
        </p:spPr>
      </p:pic>
      <p:sp>
        <p:nvSpPr>
          <p:cNvPr id="134" name="Google Shape;134;g2f37fb4289e_0_105"/>
          <p:cNvSpPr txBox="1"/>
          <p:nvPr/>
        </p:nvSpPr>
        <p:spPr>
          <a:xfrm>
            <a:off x="342749" y="3827039"/>
            <a:ext cx="4004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s" sz="1500">
                <a:solidFill>
                  <a:srgbClr val="E41482"/>
                </a:solidFill>
                <a:latin typeface="Montserrat"/>
                <a:ea typeface="Montserrat"/>
                <a:cs typeface="Montserrat"/>
                <a:sym typeface="Montserrat"/>
              </a:rPr>
              <a:t>Canales de difusión:</a:t>
            </a:r>
            <a:endParaRPr b="1" i="0" sz="1500" u="none" cap="none" strike="noStrike">
              <a:solidFill>
                <a:srgbClr val="E41482"/>
              </a:solidFill>
              <a:latin typeface="Montserrat"/>
              <a:ea typeface="Montserrat"/>
              <a:cs typeface="Montserrat"/>
              <a:sym typeface="Montserrat"/>
            </a:endParaRPr>
          </a:p>
        </p:txBody>
      </p:sp>
      <p:sp>
        <p:nvSpPr>
          <p:cNvPr id="135" name="Google Shape;135;g2f37fb4289e_0_105"/>
          <p:cNvSpPr txBox="1"/>
          <p:nvPr/>
        </p:nvSpPr>
        <p:spPr>
          <a:xfrm>
            <a:off x="667200" y="4688350"/>
            <a:ext cx="20610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A2A1A1"/>
              </a:buClr>
              <a:buSzPts val="1600"/>
              <a:buFont typeface="Poppins"/>
              <a:buNone/>
            </a:pPr>
            <a:r>
              <a:rPr b="1" lang="es" sz="1100">
                <a:solidFill>
                  <a:srgbClr val="1E1951"/>
                </a:solidFill>
                <a:latin typeface="Montserrat"/>
                <a:ea typeface="Montserrat"/>
                <a:cs typeface="Montserrat"/>
                <a:sym typeface="Montserrat"/>
              </a:rPr>
              <a:t>Redes sociales</a:t>
            </a:r>
            <a:endParaRPr i="0" sz="1300" u="none" cap="none" strike="noStrike">
              <a:solidFill>
                <a:srgbClr val="1E1951"/>
              </a:solidFill>
              <a:latin typeface="Montserrat"/>
              <a:ea typeface="Montserrat"/>
              <a:cs typeface="Montserrat"/>
              <a:sym typeface="Montserrat"/>
            </a:endParaRPr>
          </a:p>
        </p:txBody>
      </p:sp>
      <p:sp>
        <p:nvSpPr>
          <p:cNvPr id="136" name="Google Shape;136;g2f37fb4289e_0_105"/>
          <p:cNvSpPr txBox="1"/>
          <p:nvPr/>
        </p:nvSpPr>
        <p:spPr>
          <a:xfrm>
            <a:off x="3767752" y="4688350"/>
            <a:ext cx="23748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A2A1A1"/>
              </a:buClr>
              <a:buSzPts val="1600"/>
              <a:buFont typeface="Poppins"/>
              <a:buNone/>
            </a:pPr>
            <a:r>
              <a:rPr b="1" lang="es" sz="1100">
                <a:solidFill>
                  <a:srgbClr val="143059"/>
                </a:solidFill>
                <a:latin typeface="Montserrat"/>
                <a:ea typeface="Montserrat"/>
                <a:cs typeface="Montserrat"/>
                <a:sym typeface="Montserrat"/>
              </a:rPr>
              <a:t>Medios de comunicación</a:t>
            </a:r>
            <a:endParaRPr i="0" sz="1300" u="none" cap="none" strike="noStrike">
              <a:solidFill>
                <a:srgbClr val="143059"/>
              </a:solidFill>
              <a:latin typeface="Montserrat"/>
              <a:ea typeface="Montserrat"/>
              <a:cs typeface="Montserrat"/>
              <a:sym typeface="Montserrat"/>
            </a:endParaRPr>
          </a:p>
        </p:txBody>
      </p:sp>
      <p:pic>
        <p:nvPicPr>
          <p:cNvPr id="137" name="Google Shape;137;g2f37fb4289e_0_105"/>
          <p:cNvPicPr preferRelativeResize="0"/>
          <p:nvPr/>
        </p:nvPicPr>
        <p:blipFill>
          <a:blip r:embed="rId5">
            <a:alphaModFix/>
          </a:blip>
          <a:stretch>
            <a:fillRect/>
          </a:stretch>
        </p:blipFill>
        <p:spPr>
          <a:xfrm>
            <a:off x="1107963" y="1559954"/>
            <a:ext cx="801175" cy="843871"/>
          </a:xfrm>
          <a:prstGeom prst="rect">
            <a:avLst/>
          </a:prstGeom>
          <a:noFill/>
          <a:ln>
            <a:noFill/>
          </a:ln>
        </p:spPr>
      </p:pic>
      <p:pic>
        <p:nvPicPr>
          <p:cNvPr id="138" name="Google Shape;138;g2f37fb4289e_0_105"/>
          <p:cNvPicPr preferRelativeResize="0"/>
          <p:nvPr/>
        </p:nvPicPr>
        <p:blipFill>
          <a:blip r:embed="rId6">
            <a:alphaModFix/>
          </a:blip>
          <a:stretch>
            <a:fillRect/>
          </a:stretch>
        </p:blipFill>
        <p:spPr>
          <a:xfrm>
            <a:off x="5361612" y="1559952"/>
            <a:ext cx="684675" cy="681815"/>
          </a:xfrm>
          <a:prstGeom prst="rect">
            <a:avLst/>
          </a:prstGeom>
          <a:noFill/>
          <a:ln>
            <a:noFill/>
          </a:ln>
        </p:spPr>
      </p:pic>
      <p:pic>
        <p:nvPicPr>
          <p:cNvPr id="139" name="Google Shape;139;g2f37fb4289e_0_105"/>
          <p:cNvPicPr preferRelativeResize="0"/>
          <p:nvPr/>
        </p:nvPicPr>
        <p:blipFill rotWithShape="1">
          <a:blip r:embed="rId7">
            <a:alphaModFix/>
          </a:blip>
          <a:srcRect b="0" l="0" r="0" t="0"/>
          <a:stretch/>
        </p:blipFill>
        <p:spPr>
          <a:xfrm>
            <a:off x="2295764" y="4251113"/>
            <a:ext cx="332324" cy="332324"/>
          </a:xfrm>
          <a:prstGeom prst="rect">
            <a:avLst/>
          </a:prstGeom>
          <a:noFill/>
          <a:ln>
            <a:noFill/>
          </a:ln>
        </p:spPr>
      </p:pic>
      <p:pic>
        <p:nvPicPr>
          <p:cNvPr id="140" name="Google Shape;140;g2f37fb4289e_0_105"/>
          <p:cNvPicPr preferRelativeResize="0"/>
          <p:nvPr/>
        </p:nvPicPr>
        <p:blipFill>
          <a:blip r:embed="rId8">
            <a:alphaModFix/>
          </a:blip>
          <a:stretch>
            <a:fillRect/>
          </a:stretch>
        </p:blipFill>
        <p:spPr>
          <a:xfrm>
            <a:off x="3151849" y="1527924"/>
            <a:ext cx="947294" cy="843875"/>
          </a:xfrm>
          <a:prstGeom prst="rect">
            <a:avLst/>
          </a:prstGeom>
          <a:noFill/>
          <a:ln>
            <a:noFill/>
          </a:ln>
        </p:spPr>
      </p:pic>
      <p:pic>
        <p:nvPicPr>
          <p:cNvPr id="141" name="Google Shape;141;g2f37fb4289e_0_105"/>
          <p:cNvPicPr preferRelativeResize="0"/>
          <p:nvPr/>
        </p:nvPicPr>
        <p:blipFill>
          <a:blip r:embed="rId9">
            <a:alphaModFix/>
          </a:blip>
          <a:stretch>
            <a:fillRect/>
          </a:stretch>
        </p:blipFill>
        <p:spPr>
          <a:xfrm>
            <a:off x="7273300" y="1553575"/>
            <a:ext cx="582925" cy="856615"/>
          </a:xfrm>
          <a:prstGeom prst="rect">
            <a:avLst/>
          </a:prstGeom>
          <a:noFill/>
          <a:ln>
            <a:noFill/>
          </a:ln>
        </p:spPr>
      </p:pic>
      <p:pic>
        <p:nvPicPr>
          <p:cNvPr id="142" name="Google Shape;142;g2f37fb4289e_0_105"/>
          <p:cNvPicPr preferRelativeResize="0"/>
          <p:nvPr/>
        </p:nvPicPr>
        <p:blipFill rotWithShape="1">
          <a:blip r:embed="rId10">
            <a:alphaModFix/>
          </a:blip>
          <a:srcRect b="0" l="0" r="0" t="0"/>
          <a:stretch/>
        </p:blipFill>
        <p:spPr>
          <a:xfrm>
            <a:off x="788487" y="4251113"/>
            <a:ext cx="332324" cy="332324"/>
          </a:xfrm>
          <a:prstGeom prst="rect">
            <a:avLst/>
          </a:prstGeom>
          <a:noFill/>
          <a:ln>
            <a:noFill/>
          </a:ln>
        </p:spPr>
      </p:pic>
      <p:pic>
        <p:nvPicPr>
          <p:cNvPr id="143" name="Google Shape;143;g2f37fb4289e_0_105"/>
          <p:cNvPicPr preferRelativeResize="0"/>
          <p:nvPr/>
        </p:nvPicPr>
        <p:blipFill rotWithShape="1">
          <a:blip r:embed="rId11">
            <a:alphaModFix/>
          </a:blip>
          <a:srcRect b="0" l="0" r="0" t="0"/>
          <a:stretch/>
        </p:blipFill>
        <p:spPr>
          <a:xfrm>
            <a:off x="1290913" y="4251113"/>
            <a:ext cx="332324" cy="332324"/>
          </a:xfrm>
          <a:prstGeom prst="rect">
            <a:avLst/>
          </a:prstGeom>
          <a:noFill/>
          <a:ln>
            <a:noFill/>
          </a:ln>
        </p:spPr>
      </p:pic>
      <p:pic>
        <p:nvPicPr>
          <p:cNvPr id="144" name="Google Shape;144;g2f37fb4289e_0_105"/>
          <p:cNvPicPr preferRelativeResize="0"/>
          <p:nvPr/>
        </p:nvPicPr>
        <p:blipFill rotWithShape="1">
          <a:blip r:embed="rId12">
            <a:alphaModFix/>
          </a:blip>
          <a:srcRect b="0" l="0" r="0" t="0"/>
          <a:stretch/>
        </p:blipFill>
        <p:spPr>
          <a:xfrm>
            <a:off x="1793339" y="4251113"/>
            <a:ext cx="332324" cy="332324"/>
          </a:xfrm>
          <a:prstGeom prst="rect">
            <a:avLst/>
          </a:prstGeom>
          <a:noFill/>
          <a:ln>
            <a:noFill/>
          </a:ln>
        </p:spPr>
      </p:pic>
      <p:pic>
        <p:nvPicPr>
          <p:cNvPr id="145" name="Google Shape;145;g2f37fb4289e_0_105"/>
          <p:cNvPicPr preferRelativeResize="0"/>
          <p:nvPr/>
        </p:nvPicPr>
        <p:blipFill>
          <a:blip r:embed="rId13">
            <a:alphaModFix/>
          </a:blip>
          <a:stretch>
            <a:fillRect/>
          </a:stretch>
        </p:blipFill>
        <p:spPr>
          <a:xfrm>
            <a:off x="4099150" y="4231557"/>
            <a:ext cx="371417" cy="371422"/>
          </a:xfrm>
          <a:prstGeom prst="rect">
            <a:avLst/>
          </a:prstGeom>
          <a:noFill/>
          <a:ln>
            <a:noFill/>
          </a:ln>
        </p:spPr>
      </p:pic>
      <p:pic>
        <p:nvPicPr>
          <p:cNvPr id="146" name="Google Shape;146;g2f37fb4289e_0_105"/>
          <p:cNvPicPr preferRelativeResize="0"/>
          <p:nvPr/>
        </p:nvPicPr>
        <p:blipFill>
          <a:blip r:embed="rId14">
            <a:alphaModFix/>
          </a:blip>
          <a:stretch>
            <a:fillRect/>
          </a:stretch>
        </p:blipFill>
        <p:spPr>
          <a:xfrm>
            <a:off x="4746611" y="4209525"/>
            <a:ext cx="417124" cy="415500"/>
          </a:xfrm>
          <a:prstGeom prst="rect">
            <a:avLst/>
          </a:prstGeom>
          <a:noFill/>
          <a:ln>
            <a:noFill/>
          </a:ln>
        </p:spPr>
      </p:pic>
      <p:pic>
        <p:nvPicPr>
          <p:cNvPr id="147" name="Google Shape;147;g2f37fb4289e_0_105"/>
          <p:cNvPicPr preferRelativeResize="0"/>
          <p:nvPr/>
        </p:nvPicPr>
        <p:blipFill>
          <a:blip r:embed="rId15">
            <a:alphaModFix/>
          </a:blip>
          <a:stretch>
            <a:fillRect/>
          </a:stretch>
        </p:blipFill>
        <p:spPr>
          <a:xfrm>
            <a:off x="5439747" y="4272818"/>
            <a:ext cx="417125" cy="3522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f4f7b0e048_1_0"/>
          <p:cNvSpPr txBox="1"/>
          <p:nvPr/>
        </p:nvSpPr>
        <p:spPr>
          <a:xfrm>
            <a:off x="130374" y="305426"/>
            <a:ext cx="4004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s" sz="2400">
                <a:solidFill>
                  <a:srgbClr val="E41482"/>
                </a:solidFill>
                <a:latin typeface="Montserrat"/>
                <a:ea typeface="Montserrat"/>
                <a:cs typeface="Montserrat"/>
                <a:sym typeface="Montserrat"/>
              </a:rPr>
              <a:t>Conoce la norma:</a:t>
            </a:r>
            <a:endParaRPr b="1" i="0" sz="2400" u="none" cap="none" strike="noStrike">
              <a:solidFill>
                <a:srgbClr val="E41482"/>
              </a:solidFill>
              <a:latin typeface="Montserrat"/>
              <a:ea typeface="Montserrat"/>
              <a:cs typeface="Montserrat"/>
              <a:sym typeface="Montserrat"/>
            </a:endParaRPr>
          </a:p>
        </p:txBody>
      </p:sp>
      <p:pic>
        <p:nvPicPr>
          <p:cNvPr descr="https://lh7-us.googleusercontent.com/hEoQWONKXh3H0rdfsU2PCdwyxGGFG6_WbDL457matI_C5bj1v6DKA5zS626ONXh79iOTJmbxQkfyA3rv2fcRSrHqY65KQ5NL1TL2F0dFojni_4lygbg7WoTqnkK0lQi5FgHpZI7jp2zyChq-5DHExeLnmA=s2048" id="153" name="Google Shape;153;g2f4f7b0e048_1_0"/>
          <p:cNvPicPr preferRelativeResize="0"/>
          <p:nvPr/>
        </p:nvPicPr>
        <p:blipFill rotWithShape="1">
          <a:blip r:embed="rId3">
            <a:alphaModFix/>
          </a:blip>
          <a:srcRect b="0" l="0" r="0" t="0"/>
          <a:stretch/>
        </p:blipFill>
        <p:spPr>
          <a:xfrm>
            <a:off x="7154117" y="4505128"/>
            <a:ext cx="1798497" cy="519044"/>
          </a:xfrm>
          <a:prstGeom prst="rect">
            <a:avLst/>
          </a:prstGeom>
          <a:noFill/>
          <a:ln>
            <a:noFill/>
          </a:ln>
        </p:spPr>
      </p:pic>
      <p:sp>
        <p:nvSpPr>
          <p:cNvPr id="154" name="Google Shape;154;g2f4f7b0e048_1_0"/>
          <p:cNvSpPr/>
          <p:nvPr/>
        </p:nvSpPr>
        <p:spPr>
          <a:xfrm rot="5400000">
            <a:off x="4481025" y="-4522875"/>
            <a:ext cx="178500" cy="9140700"/>
          </a:xfrm>
          <a:prstGeom prst="rect">
            <a:avLst/>
          </a:prstGeom>
          <a:solidFill>
            <a:srgbClr val="1E1951"/>
          </a:solidFill>
          <a:ln cap="flat" cmpd="sng" w="12700">
            <a:solidFill>
              <a:schemeClr val="lt1"/>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highlight>
                <a:srgbClr val="1E1951"/>
              </a:highlight>
              <a:latin typeface="Calibri"/>
              <a:ea typeface="Calibri"/>
              <a:cs typeface="Calibri"/>
              <a:sym typeface="Calibri"/>
            </a:endParaRPr>
          </a:p>
        </p:txBody>
      </p:sp>
      <p:pic>
        <p:nvPicPr>
          <p:cNvPr id="155" name="Google Shape;155;g2f4f7b0e048_1_0"/>
          <p:cNvPicPr preferRelativeResize="0"/>
          <p:nvPr/>
        </p:nvPicPr>
        <p:blipFill rotWithShape="1">
          <a:blip r:embed="rId4">
            <a:alphaModFix/>
          </a:blip>
          <a:srcRect b="0" l="0" r="0" t="0"/>
          <a:stretch/>
        </p:blipFill>
        <p:spPr>
          <a:xfrm rot="10800000">
            <a:off x="6815600" y="0"/>
            <a:ext cx="2330300" cy="268875"/>
          </a:xfrm>
          <a:prstGeom prst="rect">
            <a:avLst/>
          </a:prstGeom>
          <a:noFill/>
          <a:ln>
            <a:noFill/>
          </a:ln>
        </p:spPr>
      </p:pic>
      <p:sp>
        <p:nvSpPr>
          <p:cNvPr id="156" name="Google Shape;156;g2f4f7b0e048_1_0"/>
          <p:cNvSpPr txBox="1"/>
          <p:nvPr/>
        </p:nvSpPr>
        <p:spPr>
          <a:xfrm>
            <a:off x="3192300" y="1487300"/>
            <a:ext cx="5554800" cy="793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500"/>
              <a:buFont typeface="Arial"/>
              <a:buNone/>
            </a:pPr>
            <a:r>
              <a:rPr lang="es" sz="1300">
                <a:solidFill>
                  <a:srgbClr val="111111"/>
                </a:solidFill>
                <a:highlight>
                  <a:srgbClr val="FFFFFF"/>
                </a:highlight>
                <a:latin typeface="Montserrat"/>
                <a:ea typeface="Montserrat"/>
                <a:cs typeface="Montserrat"/>
                <a:sym typeface="Montserrat"/>
              </a:rPr>
              <a:t>La gestión del Programa PANTBC se rige por la </a:t>
            </a:r>
            <a:r>
              <a:rPr b="1" i="0" lang="es" sz="1300" u="none" cap="none" strike="noStrike">
                <a:solidFill>
                  <a:srgbClr val="111111"/>
                </a:solidFill>
                <a:latin typeface="Montserrat"/>
                <a:ea typeface="Montserrat"/>
                <a:cs typeface="Montserrat"/>
                <a:sym typeface="Montserrat"/>
              </a:rPr>
              <a:t>Resolución Ministerial N° 025-2017-MIDIS</a:t>
            </a:r>
            <a:r>
              <a:rPr b="0" i="0" lang="es" sz="1300" u="none" cap="none" strike="noStrike">
                <a:solidFill>
                  <a:srgbClr val="111111"/>
                </a:solidFill>
                <a:highlight>
                  <a:srgbClr val="FFFFFF"/>
                </a:highlight>
                <a:latin typeface="Montserrat"/>
                <a:ea typeface="Montserrat"/>
                <a:cs typeface="Montserrat"/>
                <a:sym typeface="Montserrat"/>
              </a:rPr>
              <a:t> que aprueba la Directiva N° 01-2017-MIDIS, “Funcionamiento de la Modalidad de Complementación Alimentaria para la Persona afectada por Tuberculosis” a través de la cual se establece las responsabilidades y procedimientos en el marco de las funciones de los sectores y gobiernos locales que permitirán una adecuada gestión del Programa PANTBC.</a:t>
            </a:r>
            <a:endParaRPr b="0" i="0" sz="1600" u="none" cap="none" strike="noStrike">
              <a:solidFill>
                <a:schemeClr val="dk2"/>
              </a:solidFill>
              <a:latin typeface="Montserrat"/>
              <a:ea typeface="Montserrat"/>
              <a:cs typeface="Montserrat"/>
              <a:sym typeface="Montserrat"/>
            </a:endParaRPr>
          </a:p>
        </p:txBody>
      </p:sp>
      <p:sp>
        <p:nvSpPr>
          <p:cNvPr id="157" name="Google Shape;157;g2f4f7b0e048_1_0"/>
          <p:cNvSpPr txBox="1"/>
          <p:nvPr/>
        </p:nvSpPr>
        <p:spPr>
          <a:xfrm>
            <a:off x="197300" y="4361075"/>
            <a:ext cx="6618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s" sz="1300">
                <a:solidFill>
                  <a:srgbClr val="E41482"/>
                </a:solidFill>
                <a:latin typeface="Montserrat"/>
                <a:ea typeface="Montserrat"/>
                <a:cs typeface="Montserrat"/>
                <a:sym typeface="Montserrat"/>
              </a:rPr>
              <a:t>Más info sobre el programa aquí PANTC, aquí:</a:t>
            </a:r>
            <a:r>
              <a:rPr b="1" lang="es">
                <a:solidFill>
                  <a:srgbClr val="E41482"/>
                </a:solidFill>
                <a:latin typeface="Montserrat"/>
                <a:ea typeface="Montserrat"/>
                <a:cs typeface="Montserrat"/>
                <a:sym typeface="Montserrat"/>
              </a:rPr>
              <a:t> </a:t>
            </a:r>
            <a:r>
              <a:rPr b="1" lang="es" u="sng">
                <a:solidFill>
                  <a:schemeClr val="hlink"/>
                </a:solidFill>
                <a:latin typeface="Montserrat"/>
                <a:ea typeface="Montserrat"/>
                <a:cs typeface="Montserrat"/>
                <a:sym typeface="Montserrat"/>
                <a:hlinkClick r:id="rId5"/>
              </a:rPr>
              <a:t>http://bit.ly/4gKNYpx</a:t>
            </a:r>
            <a:endParaRPr b="1">
              <a:solidFill>
                <a:srgbClr val="E4148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1">
              <a:solidFill>
                <a:srgbClr val="E41482"/>
              </a:solidFill>
              <a:latin typeface="Montserrat"/>
              <a:ea typeface="Montserrat"/>
              <a:cs typeface="Montserrat"/>
              <a:sym typeface="Montserrat"/>
            </a:endParaRPr>
          </a:p>
        </p:txBody>
      </p:sp>
      <p:pic>
        <p:nvPicPr>
          <p:cNvPr id="158" name="Google Shape;158;g2f4f7b0e048_1_0"/>
          <p:cNvPicPr preferRelativeResize="0"/>
          <p:nvPr/>
        </p:nvPicPr>
        <p:blipFill>
          <a:blip r:embed="rId6">
            <a:alphaModFix/>
          </a:blip>
          <a:stretch>
            <a:fillRect/>
          </a:stretch>
        </p:blipFill>
        <p:spPr>
          <a:xfrm>
            <a:off x="311125" y="1393522"/>
            <a:ext cx="1434494" cy="2046650"/>
          </a:xfrm>
          <a:prstGeom prst="rect">
            <a:avLst/>
          </a:prstGeom>
          <a:noFill/>
          <a:ln>
            <a:noFill/>
          </a:ln>
          <a:effectLst>
            <a:outerShdw blurRad="57150" rotWithShape="0" algn="bl" dir="5400000" dist="19050">
              <a:srgbClr val="000000">
                <a:alpha val="25000"/>
              </a:srgbClr>
            </a:outerShdw>
          </a:effectLst>
        </p:spPr>
      </p:pic>
      <p:pic>
        <p:nvPicPr>
          <p:cNvPr id="159" name="Google Shape;159;g2f4f7b0e048_1_0"/>
          <p:cNvPicPr preferRelativeResize="0"/>
          <p:nvPr/>
        </p:nvPicPr>
        <p:blipFill>
          <a:blip r:embed="rId7">
            <a:alphaModFix/>
          </a:blip>
          <a:stretch>
            <a:fillRect/>
          </a:stretch>
        </p:blipFill>
        <p:spPr>
          <a:xfrm>
            <a:off x="1408575" y="2052675"/>
            <a:ext cx="1367300" cy="1940525"/>
          </a:xfrm>
          <a:prstGeom prst="rect">
            <a:avLst/>
          </a:prstGeom>
          <a:noFill/>
          <a:ln>
            <a:noFill/>
          </a:ln>
          <a:effectLst>
            <a:outerShdw blurRad="57150" rotWithShape="0" algn="bl" dir="5400000" dist="19050">
              <a:srgbClr val="000000">
                <a:alpha val="2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d78b41d4cc_0_278"/>
          <p:cNvSpPr/>
          <p:nvPr/>
        </p:nvSpPr>
        <p:spPr>
          <a:xfrm>
            <a:off x="36075" y="0"/>
            <a:ext cx="9207600" cy="5143500"/>
          </a:xfrm>
          <a:prstGeom prst="rect">
            <a:avLst/>
          </a:prstGeom>
          <a:solidFill>
            <a:srgbClr val="1E19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d78b41d4cc_0_278"/>
          <p:cNvSpPr txBox="1"/>
          <p:nvPr>
            <p:ph type="ctrTitle"/>
          </p:nvPr>
        </p:nvSpPr>
        <p:spPr>
          <a:xfrm>
            <a:off x="1020976" y="1451675"/>
            <a:ext cx="72378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SzPct val="29289"/>
              <a:buNone/>
            </a:pPr>
            <a:r>
              <a:rPr b="1" lang="es" sz="3380">
                <a:solidFill>
                  <a:srgbClr val="F2F2F2"/>
                </a:solidFill>
                <a:latin typeface="Montserrat"/>
                <a:ea typeface="Montserrat"/>
                <a:cs typeface="Montserrat"/>
                <a:sym typeface="Montserrat"/>
              </a:rPr>
              <a:t>Yo me</a:t>
            </a:r>
            <a:r>
              <a:rPr b="1" lang="es" sz="3380">
                <a:solidFill>
                  <a:srgbClr val="F2F2F2"/>
                </a:solidFill>
                <a:latin typeface="Montserrat"/>
                <a:ea typeface="Montserrat"/>
                <a:cs typeface="Montserrat"/>
                <a:sym typeface="Montserrat"/>
              </a:rPr>
              <a:t> uno a la campaña </a:t>
            </a:r>
            <a:endParaRPr b="1" sz="3380">
              <a:solidFill>
                <a:srgbClr val="F2F2F2"/>
              </a:solidFill>
              <a:latin typeface="Montserrat"/>
              <a:ea typeface="Montserrat"/>
              <a:cs typeface="Montserrat"/>
              <a:sym typeface="Montserrat"/>
            </a:endParaRPr>
          </a:p>
          <a:p>
            <a:pPr indent="0" lvl="0" marL="0" rtl="0" algn="ctr">
              <a:spcBef>
                <a:spcPts val="0"/>
              </a:spcBef>
              <a:spcAft>
                <a:spcPts val="0"/>
              </a:spcAft>
              <a:buSzPct val="27653"/>
              <a:buNone/>
            </a:pPr>
            <a:r>
              <a:rPr b="1" i="1" lang="es" sz="3580">
                <a:solidFill>
                  <a:srgbClr val="F8971D"/>
                </a:solidFill>
                <a:latin typeface="Montserrat"/>
                <a:ea typeface="Montserrat"/>
                <a:cs typeface="Montserrat"/>
                <a:sym typeface="Montserrat"/>
              </a:rPr>
              <a:t>#PANTBC </a:t>
            </a:r>
            <a:endParaRPr b="1" i="1" sz="3580">
              <a:solidFill>
                <a:srgbClr val="F8971D"/>
              </a:solidFill>
              <a:latin typeface="Montserrat"/>
              <a:ea typeface="Montserrat"/>
              <a:cs typeface="Montserrat"/>
              <a:sym typeface="Montserrat"/>
            </a:endParaRPr>
          </a:p>
          <a:p>
            <a:pPr indent="0" lvl="0" marL="0" rtl="0" algn="ctr">
              <a:spcBef>
                <a:spcPts val="0"/>
              </a:spcBef>
              <a:spcAft>
                <a:spcPts val="0"/>
              </a:spcAft>
              <a:buSzPct val="29289"/>
              <a:buNone/>
            </a:pPr>
            <a:r>
              <a:rPr b="1" lang="es" sz="3380">
                <a:solidFill>
                  <a:srgbClr val="F2F2F2"/>
                </a:solidFill>
                <a:latin typeface="Montserrat"/>
                <a:ea typeface="Montserrat"/>
                <a:cs typeface="Montserrat"/>
                <a:sym typeface="Montserrat"/>
              </a:rPr>
              <a:t>porque sé que </a:t>
            </a:r>
            <a:endParaRPr b="1" sz="3380">
              <a:solidFill>
                <a:srgbClr val="F2F2F2"/>
              </a:solidFill>
              <a:latin typeface="Montserrat"/>
              <a:ea typeface="Montserrat"/>
              <a:cs typeface="Montserrat"/>
              <a:sym typeface="Montserrat"/>
            </a:endParaRPr>
          </a:p>
          <a:p>
            <a:pPr indent="0" lvl="0" marL="0" rtl="0" algn="ctr">
              <a:spcBef>
                <a:spcPts val="0"/>
              </a:spcBef>
              <a:spcAft>
                <a:spcPts val="0"/>
              </a:spcAft>
              <a:buSzPct val="39919"/>
              <a:buNone/>
            </a:pPr>
            <a:r>
              <a:rPr b="1" lang="es" sz="2480">
                <a:solidFill>
                  <a:srgbClr val="E41482"/>
                </a:solidFill>
                <a:latin typeface="Montserrat"/>
                <a:ea typeface="Montserrat"/>
                <a:cs typeface="Montserrat"/>
                <a:sym typeface="Montserrat"/>
              </a:rPr>
              <a:t>#SinAlimentosLaCuraEsMásDifícil</a:t>
            </a:r>
            <a:r>
              <a:rPr b="1" lang="es" sz="4280">
                <a:solidFill>
                  <a:srgbClr val="F2F2F2"/>
                </a:solidFill>
              </a:rPr>
              <a:t> </a:t>
            </a:r>
            <a:endParaRPr b="1" sz="4280">
              <a:solidFill>
                <a:srgbClr val="F2F2F2"/>
              </a:solidFill>
            </a:endParaRPr>
          </a:p>
        </p:txBody>
      </p:sp>
      <p:pic>
        <p:nvPicPr>
          <p:cNvPr id="166" name="Google Shape;166;g2d78b41d4cc_0_278"/>
          <p:cNvPicPr preferRelativeResize="0"/>
          <p:nvPr/>
        </p:nvPicPr>
        <p:blipFill rotWithShape="1">
          <a:blip r:embed="rId3">
            <a:alphaModFix/>
          </a:blip>
          <a:srcRect b="0" l="0" r="0" t="0"/>
          <a:stretch/>
        </p:blipFill>
        <p:spPr>
          <a:xfrm rot="10800000">
            <a:off x="6815600" y="0"/>
            <a:ext cx="2330300" cy="268875"/>
          </a:xfrm>
          <a:prstGeom prst="rect">
            <a:avLst/>
          </a:prstGeom>
          <a:noFill/>
          <a:ln>
            <a:noFill/>
          </a:ln>
        </p:spPr>
      </p:pic>
      <p:pic>
        <p:nvPicPr>
          <p:cNvPr descr="Icono&#10;&#10;Descripción generada automáticamente" id="167" name="Google Shape;167;g2d78b41d4cc_0_278"/>
          <p:cNvPicPr preferRelativeResize="0"/>
          <p:nvPr/>
        </p:nvPicPr>
        <p:blipFill rotWithShape="1">
          <a:blip r:embed="rId4">
            <a:alphaModFix/>
          </a:blip>
          <a:srcRect b="0" l="0" r="0" t="0"/>
          <a:stretch/>
        </p:blipFill>
        <p:spPr>
          <a:xfrm>
            <a:off x="67725" y="2727700"/>
            <a:ext cx="2071349" cy="2415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d78b41d4cc_0_57"/>
          <p:cNvSpPr txBox="1"/>
          <p:nvPr/>
        </p:nvSpPr>
        <p:spPr>
          <a:xfrm>
            <a:off x="334700" y="1288425"/>
            <a:ext cx="8232000" cy="902100"/>
          </a:xfrm>
          <a:prstGeom prst="rect">
            <a:avLst/>
          </a:prstGeom>
          <a:noFill/>
          <a:ln>
            <a:noFill/>
          </a:ln>
        </p:spPr>
        <p:txBody>
          <a:bodyPr anchorCtr="0" anchor="t" bIns="68575" lIns="68575" spcFirstLastPara="1" rIns="68575" wrap="square" tIns="68575">
            <a:spAutoFit/>
          </a:bodyPr>
          <a:lstStyle/>
          <a:p>
            <a:pPr indent="0" lvl="0" marL="0" rtl="0" algn="just">
              <a:lnSpc>
                <a:spcPct val="115000"/>
              </a:lnSpc>
              <a:spcBef>
                <a:spcPts val="1200"/>
              </a:spcBef>
              <a:spcAft>
                <a:spcPts val="0"/>
              </a:spcAft>
              <a:buClr>
                <a:schemeClr val="dk1"/>
              </a:buClr>
              <a:buSzPts val="1100"/>
              <a:buFont typeface="Arial"/>
              <a:buNone/>
            </a:pPr>
            <a:r>
              <a:rPr lang="es" sz="1200">
                <a:solidFill>
                  <a:srgbClr val="143059"/>
                </a:solidFill>
                <a:latin typeface="Montserrat"/>
                <a:ea typeface="Montserrat"/>
                <a:cs typeface="Montserrat"/>
                <a:sym typeface="Montserrat"/>
              </a:rPr>
              <a:t>Invitamos a nuestros aliados estratégicos a sumarse a esta importante iniciativa, compartiendo a través de sus redes sociales los mensajes y contenidos de la campaña.</a:t>
            </a:r>
            <a:endParaRPr sz="1200">
              <a:solidFill>
                <a:srgbClr val="143059"/>
              </a:solidFill>
              <a:latin typeface="Montserrat"/>
              <a:ea typeface="Montserrat"/>
              <a:cs typeface="Montserrat"/>
              <a:sym typeface="Montserrat"/>
            </a:endParaRPr>
          </a:p>
          <a:p>
            <a:pPr indent="0" lvl="0" marL="0" rtl="0" algn="just">
              <a:lnSpc>
                <a:spcPct val="115000"/>
              </a:lnSpc>
              <a:spcBef>
                <a:spcPts val="1200"/>
              </a:spcBef>
              <a:spcAft>
                <a:spcPts val="1200"/>
              </a:spcAft>
              <a:buClr>
                <a:schemeClr val="dk1"/>
              </a:buClr>
              <a:buSzPts val="1100"/>
              <a:buFont typeface="Arial"/>
              <a:buNone/>
            </a:pPr>
            <a:r>
              <a:rPr b="1" lang="es" sz="1200">
                <a:solidFill>
                  <a:srgbClr val="143059"/>
                </a:solidFill>
                <a:latin typeface="Montserrat"/>
                <a:ea typeface="Montserrat"/>
                <a:cs typeface="Montserrat"/>
                <a:sym typeface="Montserrat"/>
              </a:rPr>
              <a:t>¿Cuál es nuestro objetivo?</a:t>
            </a:r>
            <a:endParaRPr b="1" sz="1200">
              <a:solidFill>
                <a:schemeClr val="dk1"/>
              </a:solidFill>
              <a:latin typeface="Montserrat"/>
              <a:ea typeface="Montserrat"/>
              <a:cs typeface="Montserrat"/>
              <a:sym typeface="Montserrat"/>
            </a:endParaRPr>
          </a:p>
        </p:txBody>
      </p:sp>
      <p:sp>
        <p:nvSpPr>
          <p:cNvPr id="173" name="Google Shape;173;g2d78b41d4cc_0_57"/>
          <p:cNvSpPr/>
          <p:nvPr/>
        </p:nvSpPr>
        <p:spPr>
          <a:xfrm rot="5400000">
            <a:off x="4481025" y="-4522875"/>
            <a:ext cx="178500" cy="9140700"/>
          </a:xfrm>
          <a:prstGeom prst="rect">
            <a:avLst/>
          </a:prstGeom>
          <a:solidFill>
            <a:srgbClr val="1E1951"/>
          </a:solidFill>
          <a:ln cap="flat" cmpd="sng" w="12700">
            <a:solidFill>
              <a:schemeClr val="lt1"/>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highlight>
                <a:srgbClr val="1E1951"/>
              </a:highlight>
              <a:latin typeface="Calibri"/>
              <a:ea typeface="Calibri"/>
              <a:cs typeface="Calibri"/>
              <a:sym typeface="Calibri"/>
            </a:endParaRPr>
          </a:p>
        </p:txBody>
      </p:sp>
      <p:pic>
        <p:nvPicPr>
          <p:cNvPr id="174" name="Google Shape;174;g2d78b41d4cc_0_57"/>
          <p:cNvPicPr preferRelativeResize="0"/>
          <p:nvPr/>
        </p:nvPicPr>
        <p:blipFill rotWithShape="1">
          <a:blip r:embed="rId3">
            <a:alphaModFix/>
          </a:blip>
          <a:srcRect b="0" l="0" r="0" t="0"/>
          <a:stretch/>
        </p:blipFill>
        <p:spPr>
          <a:xfrm rot="10800000">
            <a:off x="6815600" y="0"/>
            <a:ext cx="2330300" cy="268875"/>
          </a:xfrm>
          <a:prstGeom prst="rect">
            <a:avLst/>
          </a:prstGeom>
          <a:noFill/>
          <a:ln>
            <a:noFill/>
          </a:ln>
        </p:spPr>
      </p:pic>
      <p:sp>
        <p:nvSpPr>
          <p:cNvPr id="175" name="Google Shape;175;g2d78b41d4cc_0_57"/>
          <p:cNvSpPr txBox="1"/>
          <p:nvPr/>
        </p:nvSpPr>
        <p:spPr>
          <a:xfrm>
            <a:off x="266625" y="435525"/>
            <a:ext cx="5305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s" sz="2400">
                <a:solidFill>
                  <a:srgbClr val="E41482"/>
                </a:solidFill>
                <a:latin typeface="Montserrat"/>
                <a:ea typeface="Montserrat"/>
                <a:cs typeface="Montserrat"/>
                <a:sym typeface="Montserrat"/>
              </a:rPr>
              <a:t>Juntos podemos hacer más…</a:t>
            </a:r>
            <a:endParaRPr b="1" i="0" sz="2400" u="none" cap="none" strike="noStrike">
              <a:solidFill>
                <a:srgbClr val="E41482"/>
              </a:solidFill>
              <a:latin typeface="Montserrat"/>
              <a:ea typeface="Montserrat"/>
              <a:cs typeface="Montserrat"/>
              <a:sym typeface="Montserrat"/>
            </a:endParaRPr>
          </a:p>
        </p:txBody>
      </p:sp>
      <p:sp>
        <p:nvSpPr>
          <p:cNvPr id="176" name="Google Shape;176;g2d78b41d4cc_0_57"/>
          <p:cNvSpPr txBox="1"/>
          <p:nvPr/>
        </p:nvSpPr>
        <p:spPr>
          <a:xfrm>
            <a:off x="801675" y="3289425"/>
            <a:ext cx="3278100" cy="100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es" sz="1200">
                <a:solidFill>
                  <a:srgbClr val="2A476F"/>
                </a:solidFill>
                <a:latin typeface="Montserrat"/>
                <a:ea typeface="Montserrat"/>
                <a:cs typeface="Montserrat"/>
                <a:sym typeface="Montserrat"/>
              </a:rPr>
              <a:t>Masificar el mensaje</a:t>
            </a:r>
            <a:r>
              <a:rPr lang="es" sz="1200">
                <a:solidFill>
                  <a:srgbClr val="2A476F"/>
                </a:solidFill>
                <a:latin typeface="Montserrat"/>
                <a:ea typeface="Montserrat"/>
                <a:cs typeface="Montserrat"/>
                <a:sym typeface="Montserrat"/>
              </a:rPr>
              <a:t>: Aprovechamos la fuerza de sus canales para amplificar nuestro alcance y llegar a una audiencia más diversa.</a:t>
            </a:r>
            <a:endParaRPr>
              <a:solidFill>
                <a:srgbClr val="2A476F"/>
              </a:solidFill>
            </a:endParaRPr>
          </a:p>
        </p:txBody>
      </p:sp>
      <p:sp>
        <p:nvSpPr>
          <p:cNvPr id="177" name="Google Shape;177;g2d78b41d4cc_0_57"/>
          <p:cNvSpPr txBox="1"/>
          <p:nvPr/>
        </p:nvSpPr>
        <p:spPr>
          <a:xfrm>
            <a:off x="4891925" y="3289425"/>
            <a:ext cx="3000000" cy="1431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es" sz="1200">
                <a:solidFill>
                  <a:srgbClr val="2A476F"/>
                </a:solidFill>
                <a:latin typeface="Montserrat"/>
                <a:ea typeface="Montserrat"/>
                <a:cs typeface="Montserrat"/>
                <a:sym typeface="Montserrat"/>
              </a:rPr>
              <a:t>Posicionar el hashtag</a:t>
            </a:r>
            <a:r>
              <a:rPr lang="es" sz="1200">
                <a:solidFill>
                  <a:srgbClr val="2A476F"/>
                </a:solidFill>
                <a:latin typeface="Montserrat"/>
                <a:ea typeface="Montserrat"/>
                <a:cs typeface="Montserrat"/>
                <a:sym typeface="Montserrat"/>
              </a:rPr>
              <a:t>: Queremos consolidar el hashtag de la campaña como un símbolo de acción y conciencia, logrando un impacto significativo en las plataformas digitales.</a:t>
            </a:r>
            <a:endParaRPr>
              <a:solidFill>
                <a:srgbClr val="2A476F"/>
              </a:solidFill>
            </a:endParaRPr>
          </a:p>
        </p:txBody>
      </p:sp>
      <p:pic>
        <p:nvPicPr>
          <p:cNvPr id="178" name="Google Shape;178;g2d78b41d4cc_0_57"/>
          <p:cNvPicPr preferRelativeResize="0"/>
          <p:nvPr/>
        </p:nvPicPr>
        <p:blipFill>
          <a:blip r:embed="rId4">
            <a:alphaModFix/>
          </a:blip>
          <a:stretch>
            <a:fillRect/>
          </a:stretch>
        </p:blipFill>
        <p:spPr>
          <a:xfrm>
            <a:off x="5860575" y="2190525"/>
            <a:ext cx="1062701" cy="1062701"/>
          </a:xfrm>
          <a:prstGeom prst="rect">
            <a:avLst/>
          </a:prstGeom>
          <a:noFill/>
          <a:ln>
            <a:noFill/>
          </a:ln>
        </p:spPr>
      </p:pic>
      <p:pic>
        <p:nvPicPr>
          <p:cNvPr id="179" name="Google Shape;179;g2d78b41d4cc_0_57"/>
          <p:cNvPicPr preferRelativeResize="0"/>
          <p:nvPr/>
        </p:nvPicPr>
        <p:blipFill>
          <a:blip r:embed="rId5">
            <a:alphaModFix/>
          </a:blip>
          <a:stretch>
            <a:fillRect/>
          </a:stretch>
        </p:blipFill>
        <p:spPr>
          <a:xfrm>
            <a:off x="1954463" y="2284091"/>
            <a:ext cx="972525" cy="911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LENOVO</dc:creator>
</cp:coreProperties>
</file>